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0"/>
  </p:notesMasterIdLst>
  <p:sldIdLst>
    <p:sldId id="264" r:id="rId2"/>
    <p:sldId id="291" r:id="rId3"/>
    <p:sldId id="292" r:id="rId4"/>
    <p:sldId id="279" r:id="rId5"/>
    <p:sldId id="282" r:id="rId6"/>
    <p:sldId id="283" r:id="rId7"/>
    <p:sldId id="285" r:id="rId8"/>
    <p:sldId id="284" r:id="rId9"/>
    <p:sldId id="294" r:id="rId10"/>
    <p:sldId id="293" r:id="rId11"/>
    <p:sldId id="286" r:id="rId12"/>
    <p:sldId id="278" r:id="rId13"/>
    <p:sldId id="277" r:id="rId14"/>
    <p:sldId id="290" r:id="rId15"/>
    <p:sldId id="280" r:id="rId16"/>
    <p:sldId id="287" r:id="rId17"/>
    <p:sldId id="289" r:id="rId18"/>
    <p:sldId id="262" r:id="rId19"/>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192A5"/>
    <a:srgbClr val="AFE3E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494" autoAdjust="0"/>
    <p:restoredTop sz="94656"/>
  </p:normalViewPr>
  <p:slideViewPr>
    <p:cSldViewPr snapToGrid="0" snapToObjects="1" showGuides="1">
      <p:cViewPr varScale="1">
        <p:scale>
          <a:sx n="127" d="100"/>
          <a:sy n="127" d="100"/>
        </p:scale>
        <p:origin x="1320"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9DCFA8F-BE4E-B044-8A61-A59115B3B53C}" type="datetimeFigureOut">
              <a:rPr lang="it-IT" smtClean="0"/>
              <a:t>13/07/2023</a:t>
            </a:fld>
            <a:endParaRPr lang="it-IT"/>
          </a:p>
        </p:txBody>
      </p:sp>
      <p:sp>
        <p:nvSpPr>
          <p:cNvPr id="4" name="Segnaposto immagin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31A266B-9C5C-9541-815C-1DB685158208}" type="slidenum">
              <a:rPr lang="it-IT" smtClean="0"/>
              <a:t>‹N›</a:t>
            </a:fld>
            <a:endParaRPr lang="it-IT"/>
          </a:p>
        </p:txBody>
      </p:sp>
    </p:spTree>
    <p:extLst>
      <p:ext uri="{BB962C8B-B14F-4D97-AF65-F5344CB8AC3E}">
        <p14:creationId xmlns:p14="http://schemas.microsoft.com/office/powerpoint/2010/main" val="3411731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D209ABE8-8F5D-4D3E-8592-5950A6CEB8BA}" type="datetime1">
              <a:rPr lang="it-IT" smtClean="0"/>
              <a:t>13/07/2023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A11A735-C4FB-194C-A6F4-8F70D1EB30EA}" type="slidenum">
              <a:rPr lang="it-IT" smtClean="0"/>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098D84D8-BFCF-4F42-A61E-CA2B1AB3A16D}" type="datetime1">
              <a:rPr lang="it-IT" smtClean="0"/>
              <a:t>13/07/2023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A11A735-C4FB-194C-A6F4-8F70D1EB30EA}"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i">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62896C49-95F2-46B9-A796-F7B680E73A43}" type="datetime1">
              <a:rPr lang="it-IT" smtClean="0"/>
              <a:t>13/07/2023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A11A735-C4FB-194C-A6F4-8F70D1EB30EA}"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C3258471-08C2-4AA8-A945-715F0C88922B}" type="datetime1">
              <a:rPr lang="it-IT" smtClean="0"/>
              <a:t>13/07/2023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A11A735-C4FB-194C-A6F4-8F70D1EB30EA}"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C8AAA52C-85B1-46BC-A88B-D00C64935BF4}" type="datetime1">
              <a:rPr lang="it-IT" smtClean="0"/>
              <a:t>13/07/2023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A11A735-C4FB-194C-A6F4-8F70D1EB30EA}" type="slidenum">
              <a:rPr lang="it-IT" smtClean="0"/>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F77655BB-F53C-4E35-BFBF-0F61F69BA00C}" type="datetime1">
              <a:rPr lang="it-IT" smtClean="0"/>
              <a:t>13/07/2023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DA11A735-C4FB-194C-A6F4-8F70D1EB30EA}" type="slidenum">
              <a:rPr lang="it-IT" smtClean="0"/>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629842" y="2505075"/>
            <a:ext cx="3868340"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4629150" y="2505075"/>
            <a:ext cx="3887391"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8BEF4666-419C-4471-885A-A1CACC865C68}" type="datetime1">
              <a:rPr lang="it-IT" smtClean="0"/>
              <a:t>13/07/2023</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DA11A735-C4FB-194C-A6F4-8F70D1EB30EA}" type="slidenum">
              <a:rPr lang="it-IT" smtClean="0"/>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99505A9D-1A5F-4405-8282-D73ACF0D23CD}" type="datetime1">
              <a:rPr lang="it-IT" smtClean="0"/>
              <a:t>13/07/2023</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DA11A735-C4FB-194C-A6F4-8F70D1EB30EA}"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E4C468-078A-4466-B90E-F616594DFCBC}" type="datetime1">
              <a:rPr lang="it-IT" smtClean="0"/>
              <a:t>13/07/2023</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DA11A735-C4FB-194C-A6F4-8F70D1EB30EA}"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549FBA60-D850-489A-A00F-75139757C2B2}" type="datetime1">
              <a:rPr lang="it-IT" smtClean="0"/>
              <a:t>13/07/2023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DA11A735-C4FB-194C-A6F4-8F70D1EB30EA}" type="slidenum">
              <a:rPr lang="it-IT" smtClean="0"/>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Trascinare l'immagine su un segnaposto o fare clic sull'icona per aggiungerla</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62D0957C-7247-45D9-8CFA-00ED5B7DDAFE}" type="datetime1">
              <a:rPr lang="it-IT" smtClean="0"/>
              <a:t>13/07/2023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DA11A735-C4FB-194C-A6F4-8F70D1EB30EA}" type="slidenum">
              <a:rPr lang="it-IT" smtClean="0"/>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DFC25A-95B6-4D9A-A1C5-4ADC4F4C69CD}" type="datetime1">
              <a:rPr lang="it-IT" smtClean="0"/>
              <a:t>13/07/2023</a:t>
            </a:fld>
            <a:endParaRPr lang="it-IT"/>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11A735-C4FB-194C-A6F4-8F70D1EB30EA}" type="slidenum">
              <a:rPr lang="it-IT" smtClean="0"/>
              <a:t>‹N›</a:t>
            </a:fld>
            <a:endParaRPr lang="it-IT"/>
          </a:p>
        </p:txBody>
      </p:sp>
    </p:spTree>
    <p:extLst>
      <p:ext uri="{BB962C8B-B14F-4D97-AF65-F5344CB8AC3E}">
        <p14:creationId xmlns:p14="http://schemas.microsoft.com/office/powerpoint/2010/main" val="3026755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ttangolo 13"/>
          <p:cNvSpPr/>
          <p:nvPr/>
        </p:nvSpPr>
        <p:spPr>
          <a:xfrm>
            <a:off x="0" y="0"/>
            <a:ext cx="9144000" cy="6858000"/>
          </a:xfrm>
          <a:prstGeom prst="rect">
            <a:avLst/>
          </a:prstGeom>
          <a:solidFill>
            <a:srgbClr val="5192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350"/>
          </a:p>
        </p:txBody>
      </p:sp>
      <p:sp>
        <p:nvSpPr>
          <p:cNvPr id="16" name="CasellaDiTesto 15"/>
          <p:cNvSpPr txBox="1"/>
          <p:nvPr/>
        </p:nvSpPr>
        <p:spPr>
          <a:xfrm>
            <a:off x="789045" y="1553965"/>
            <a:ext cx="7977584" cy="1138773"/>
          </a:xfrm>
          <a:prstGeom prst="rect">
            <a:avLst/>
          </a:prstGeom>
          <a:noFill/>
        </p:spPr>
        <p:txBody>
          <a:bodyPr wrap="square" rtlCol="0">
            <a:spAutoFit/>
          </a:bodyPr>
          <a:lstStyle/>
          <a:p>
            <a:pPr algn="ctr"/>
            <a:r>
              <a:rPr lang="it-IT" sz="3400" b="1" dirty="0">
                <a:solidFill>
                  <a:schemeClr val="bg1"/>
                </a:solidFill>
                <a:latin typeface="Arial" charset="0"/>
                <a:ea typeface="Arial" charset="0"/>
                <a:cs typeface="Arial" charset="0"/>
              </a:rPr>
              <a:t>LA RIFORMA DELLO SPORT</a:t>
            </a:r>
          </a:p>
          <a:p>
            <a:pPr algn="ctr"/>
            <a:r>
              <a:rPr lang="it-IT" sz="3400" b="1" dirty="0">
                <a:solidFill>
                  <a:schemeClr val="bg1"/>
                </a:solidFill>
                <a:latin typeface="Arial" charset="0"/>
                <a:ea typeface="Arial" charset="0"/>
                <a:cs typeface="Arial" charset="0"/>
              </a:rPr>
              <a:t>DOMANDE E RISPOSTE</a:t>
            </a:r>
          </a:p>
        </p:txBody>
      </p:sp>
      <p:pic>
        <p:nvPicPr>
          <p:cNvPr id="6" name="Immagine 5"/>
          <p:cNvPicPr>
            <a:picLocks noChangeAspect="1"/>
          </p:cNvPicPr>
          <p:nvPr/>
        </p:nvPicPr>
        <p:blipFill rotWithShape="1">
          <a:blip r:embed="rId2">
            <a:extLst>
              <a:ext uri="{28A0092B-C50C-407E-A947-70E740481C1C}">
                <a14:useLocalDpi xmlns:a14="http://schemas.microsoft.com/office/drawing/2010/main" val="0"/>
              </a:ext>
            </a:extLst>
          </a:blip>
          <a:srcRect t="34870" b="46474"/>
          <a:stretch/>
        </p:blipFill>
        <p:spPr>
          <a:xfrm>
            <a:off x="399740" y="5385476"/>
            <a:ext cx="7881720" cy="982493"/>
          </a:xfrm>
          <a:prstGeom prst="rect">
            <a:avLst/>
          </a:prstGeom>
        </p:spPr>
      </p:pic>
      <p:sp>
        <p:nvSpPr>
          <p:cNvPr id="2" name="Segnaposto numero diapositiva 1"/>
          <p:cNvSpPr>
            <a:spLocks noGrp="1"/>
          </p:cNvSpPr>
          <p:nvPr>
            <p:ph type="sldNum" sz="quarter" idx="12"/>
          </p:nvPr>
        </p:nvSpPr>
        <p:spPr/>
        <p:txBody>
          <a:bodyPr/>
          <a:lstStyle/>
          <a:p>
            <a:fld id="{DA11A735-C4FB-194C-A6F4-8F70D1EB30EA}" type="slidenum">
              <a:rPr lang="it-IT" smtClean="0"/>
              <a:t>1</a:t>
            </a:fld>
            <a:endParaRPr lang="it-IT"/>
          </a:p>
        </p:txBody>
      </p:sp>
      <p:pic>
        <p:nvPicPr>
          <p:cNvPr id="3" name="Immagine 2">
            <a:extLst>
              <a:ext uri="{FF2B5EF4-FFF2-40B4-BE49-F238E27FC236}">
                <a16:creationId xmlns:a16="http://schemas.microsoft.com/office/drawing/2014/main" id="{038FA635-B3CB-4B1A-EE04-13757EFFE71D}"/>
              </a:ext>
            </a:extLst>
          </p:cNvPr>
          <p:cNvPicPr>
            <a:picLocks noChangeAspect="1"/>
          </p:cNvPicPr>
          <p:nvPr/>
        </p:nvPicPr>
        <p:blipFill>
          <a:blip r:embed="rId3"/>
          <a:stretch>
            <a:fillRect/>
          </a:stretch>
        </p:blipFill>
        <p:spPr>
          <a:xfrm>
            <a:off x="2841455" y="2962833"/>
            <a:ext cx="3461089" cy="1561711"/>
          </a:xfrm>
          <a:prstGeom prst="rect">
            <a:avLst/>
          </a:prstGeom>
        </p:spPr>
      </p:pic>
    </p:spTree>
    <p:extLst>
      <p:ext uri="{BB962C8B-B14F-4D97-AF65-F5344CB8AC3E}">
        <p14:creationId xmlns:p14="http://schemas.microsoft.com/office/powerpoint/2010/main" val="10819397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DA11A735-C4FB-194C-A6F4-8F70D1EB30EA}" type="slidenum">
              <a:rPr lang="it-IT" smtClean="0"/>
              <a:t>10</a:t>
            </a:fld>
            <a:endParaRPr lang="it-IT"/>
          </a:p>
        </p:txBody>
      </p:sp>
      <p:grpSp>
        <p:nvGrpSpPr>
          <p:cNvPr id="5" name="Gruppo 4"/>
          <p:cNvGrpSpPr/>
          <p:nvPr/>
        </p:nvGrpSpPr>
        <p:grpSpPr>
          <a:xfrm>
            <a:off x="-72189" y="6218608"/>
            <a:ext cx="9302129" cy="639392"/>
            <a:chOff x="-96253" y="6098292"/>
            <a:chExt cx="12402839" cy="852523"/>
          </a:xfrm>
        </p:grpSpPr>
        <p:sp>
          <p:nvSpPr>
            <p:cNvPr id="6" name="Rettangolo 5"/>
            <p:cNvSpPr/>
            <p:nvPr/>
          </p:nvSpPr>
          <p:spPr>
            <a:xfrm>
              <a:off x="-96253" y="6098292"/>
              <a:ext cx="12402839" cy="8525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350"/>
            </a:p>
          </p:txBody>
        </p:sp>
        <p:pic>
          <p:nvPicPr>
            <p:cNvPr id="7" name="Immagin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14722" y="6364609"/>
              <a:ext cx="2162556" cy="329184"/>
            </a:xfrm>
            <a:prstGeom prst="rect">
              <a:avLst/>
            </a:prstGeom>
          </p:spPr>
        </p:pic>
      </p:grpSp>
      <p:sp>
        <p:nvSpPr>
          <p:cNvPr id="8" name="Rettangolo 7"/>
          <p:cNvSpPr/>
          <p:nvPr/>
        </p:nvSpPr>
        <p:spPr>
          <a:xfrm>
            <a:off x="330200" y="986640"/>
            <a:ext cx="8407400" cy="4524315"/>
          </a:xfrm>
          <a:prstGeom prst="rect">
            <a:avLst/>
          </a:prstGeom>
        </p:spPr>
        <p:txBody>
          <a:bodyPr wrap="square">
            <a:spAutoFit/>
          </a:bodyPr>
          <a:lstStyle/>
          <a:p>
            <a:pPr algn="just"/>
            <a:endParaRPr lang="it-IT" b="1" dirty="0">
              <a:latin typeface="Arial" panose="020B0604020202020204" pitchFamily="34" charset="0"/>
              <a:cs typeface="Arial" panose="020B0604020202020204" pitchFamily="34" charset="0"/>
            </a:endParaRPr>
          </a:p>
          <a:p>
            <a:pPr algn="just"/>
            <a:endParaRPr lang="it-IT" dirty="0">
              <a:latin typeface="Arial" panose="020B0604020202020204" pitchFamily="34" charset="0"/>
              <a:cs typeface="Arial" panose="020B0604020202020204" pitchFamily="34" charset="0"/>
              <a:sym typeface="Wingdings" panose="05000000000000000000" pitchFamily="2" charset="2"/>
            </a:endParaRPr>
          </a:p>
          <a:p>
            <a:pPr algn="just"/>
            <a:endParaRPr lang="it-IT" dirty="0">
              <a:latin typeface="Arial" panose="020B0604020202020204" pitchFamily="34" charset="0"/>
              <a:cs typeface="Arial" panose="020B0604020202020204" pitchFamily="34" charset="0"/>
            </a:endParaRPr>
          </a:p>
          <a:p>
            <a:pPr algn="just"/>
            <a:r>
              <a:rPr lang="it-IT" b="1" dirty="0">
                <a:latin typeface="Arial" panose="020B0604020202020204" pitchFamily="34" charset="0"/>
                <a:cs typeface="Arial" panose="020B0604020202020204" pitchFamily="34" charset="0"/>
              </a:rPr>
              <a:t>D: I premi sportivi come devono essere trattari da un punto di vista fiscale?</a:t>
            </a:r>
          </a:p>
          <a:p>
            <a:pPr algn="just"/>
            <a:r>
              <a:rPr lang="it-IT" b="1" dirty="0">
                <a:latin typeface="Arial" panose="020B0604020202020204" pitchFamily="34" charset="0"/>
                <a:cs typeface="Arial" panose="020B0604020202020204" pitchFamily="34" charset="0"/>
              </a:rPr>
              <a:t>R</a:t>
            </a:r>
            <a:r>
              <a:rPr lang="it-IT" dirty="0">
                <a:latin typeface="Arial" panose="020B0604020202020204" pitchFamily="34" charset="0"/>
                <a:cs typeface="Arial" panose="020B0604020202020204" pitchFamily="34" charset="0"/>
              </a:rPr>
              <a:t>: Dal 1° luglio 2023 , per i premi sportivi versati a tesserati ed associati, in qualità di atleti e tecnici, si applicherà una ritenuta </a:t>
            </a:r>
            <a:r>
              <a:rPr lang="it-IT" b="1" u="sng" dirty="0">
                <a:latin typeface="Arial" panose="020B0604020202020204" pitchFamily="34" charset="0"/>
                <a:cs typeface="Arial" panose="020B0604020202020204" pitchFamily="34" charset="0"/>
              </a:rPr>
              <a:t>a titolo d’imposta</a:t>
            </a:r>
            <a:r>
              <a:rPr lang="it-IT" dirty="0">
                <a:latin typeface="Arial" panose="020B0604020202020204" pitchFamily="34" charset="0"/>
                <a:cs typeface="Arial" panose="020B0604020202020204" pitchFamily="34" charset="0"/>
              </a:rPr>
              <a:t> del 20% senza eccezione alcuna, L’articolo 67, comma 1, lettera m), del Tuir è quindi abrogato dal 1° luglio 2023.</a:t>
            </a:r>
            <a:endParaRPr lang="it-IT" dirty="0">
              <a:latin typeface="Arial" panose="020B0604020202020204" pitchFamily="34" charset="0"/>
              <a:cs typeface="Arial" panose="020B0604020202020204" pitchFamily="34" charset="0"/>
              <a:sym typeface="Wingdings" panose="05000000000000000000" pitchFamily="2" charset="2"/>
            </a:endParaRPr>
          </a:p>
          <a:p>
            <a:pPr algn="just"/>
            <a:endParaRPr lang="it-IT" dirty="0">
              <a:latin typeface="Arial" panose="020B0604020202020204" pitchFamily="34" charset="0"/>
              <a:cs typeface="Arial" panose="020B0604020202020204" pitchFamily="34" charset="0"/>
            </a:endParaRPr>
          </a:p>
          <a:p>
            <a:pPr algn="just"/>
            <a:endParaRPr lang="it-IT" dirty="0">
              <a:latin typeface="Arial" panose="020B0604020202020204" pitchFamily="34" charset="0"/>
              <a:cs typeface="Arial" panose="020B0604020202020204" pitchFamily="34" charset="0"/>
            </a:endParaRPr>
          </a:p>
          <a:p>
            <a:pPr algn="just"/>
            <a:endParaRPr lang="it-IT" dirty="0">
              <a:latin typeface="Arial" panose="020B0604020202020204" pitchFamily="34" charset="0"/>
              <a:cs typeface="Arial" panose="020B0604020202020204" pitchFamily="34" charset="0"/>
            </a:endParaRPr>
          </a:p>
          <a:p>
            <a:pPr algn="just"/>
            <a:r>
              <a:rPr lang="it-IT" b="1" dirty="0">
                <a:latin typeface="Arial" panose="020B0604020202020204" pitchFamily="34" charset="0"/>
                <a:cs typeface="Arial" panose="020B0604020202020204" pitchFamily="34" charset="0"/>
              </a:rPr>
              <a:t>D: Il volontario sportivo può essere retribuito?</a:t>
            </a:r>
          </a:p>
          <a:p>
            <a:pPr algn="just"/>
            <a:r>
              <a:rPr lang="it-IT" b="1" dirty="0" err="1">
                <a:latin typeface="Arial" panose="020B0604020202020204" pitchFamily="34" charset="0"/>
                <a:cs typeface="Arial" panose="020B0604020202020204" pitchFamily="34" charset="0"/>
              </a:rPr>
              <a:t>R</a:t>
            </a:r>
            <a:r>
              <a:rPr lang="it-IT" dirty="0">
                <a:latin typeface="Arial" panose="020B0604020202020204" pitchFamily="34" charset="0"/>
                <a:cs typeface="Arial" panose="020B0604020202020204" pitchFamily="34" charset="0"/>
              </a:rPr>
              <a:t>: No. Potranno essergli rimborsate le spese documentate di vitto, alloggio, viaggio e trasporto sostenuti al di fuori del territorio comunale di residenza.</a:t>
            </a:r>
          </a:p>
          <a:p>
            <a:pPr algn="just"/>
            <a:r>
              <a:rPr lang="it-IT" dirty="0">
                <a:latin typeface="Arial" panose="020B0604020202020204" pitchFamily="34" charset="0"/>
                <a:cs typeface="Arial" panose="020B0604020202020204" pitchFamily="34" charset="0"/>
              </a:rPr>
              <a:t>Inoltre, dovrà essere assicurato per la responsabilità civile verso i terzi.</a:t>
            </a:r>
          </a:p>
          <a:p>
            <a:pPr algn="just"/>
            <a:endParaRPr lang="it-IT" dirty="0">
              <a:latin typeface="Arial" panose="020B0604020202020204" pitchFamily="34" charset="0"/>
              <a:cs typeface="Arial" panose="020B0604020202020204" pitchFamily="34" charset="0"/>
            </a:endParaRPr>
          </a:p>
        </p:txBody>
      </p:sp>
      <p:sp>
        <p:nvSpPr>
          <p:cNvPr id="2" name="CasellaDiTesto 1">
            <a:extLst>
              <a:ext uri="{FF2B5EF4-FFF2-40B4-BE49-F238E27FC236}">
                <a16:creationId xmlns:a16="http://schemas.microsoft.com/office/drawing/2014/main" id="{CB0D1BB6-7C49-0BAC-B359-F0C4A0C5AAD7}"/>
              </a:ext>
            </a:extLst>
          </p:cNvPr>
          <p:cNvSpPr txBox="1"/>
          <p:nvPr/>
        </p:nvSpPr>
        <p:spPr>
          <a:xfrm>
            <a:off x="330200" y="341144"/>
            <a:ext cx="4051300" cy="400110"/>
          </a:xfrm>
          <a:prstGeom prst="rect">
            <a:avLst/>
          </a:prstGeom>
          <a:noFill/>
          <a:ln>
            <a:noFill/>
          </a:ln>
        </p:spPr>
        <p:txBody>
          <a:bodyPr wrap="square" rtlCol="0">
            <a:spAutoFit/>
          </a:bodyPr>
          <a:lstStyle/>
          <a:p>
            <a:r>
              <a:rPr lang="it-IT" sz="2000" b="1" dirty="0">
                <a:latin typeface="Arial" charset="0"/>
                <a:ea typeface="Arial" charset="0"/>
                <a:cs typeface="Arial" charset="0"/>
              </a:rPr>
              <a:t>FAQ – LAVORO SPORTIVO</a:t>
            </a:r>
          </a:p>
        </p:txBody>
      </p:sp>
      <p:pic>
        <p:nvPicPr>
          <p:cNvPr id="3" name="Immagine 2">
            <a:extLst>
              <a:ext uri="{FF2B5EF4-FFF2-40B4-BE49-F238E27FC236}">
                <a16:creationId xmlns:a16="http://schemas.microsoft.com/office/drawing/2014/main" id="{28BF6280-516B-E7E5-82B9-E134508A21E8}"/>
              </a:ext>
            </a:extLst>
          </p:cNvPr>
          <p:cNvPicPr>
            <a:picLocks noChangeAspect="1"/>
          </p:cNvPicPr>
          <p:nvPr/>
        </p:nvPicPr>
        <p:blipFill>
          <a:blip r:embed="rId3"/>
          <a:stretch>
            <a:fillRect/>
          </a:stretch>
        </p:blipFill>
        <p:spPr>
          <a:xfrm>
            <a:off x="7106478" y="19878"/>
            <a:ext cx="2017643" cy="910400"/>
          </a:xfrm>
          <a:prstGeom prst="rect">
            <a:avLst/>
          </a:prstGeom>
        </p:spPr>
      </p:pic>
    </p:spTree>
    <p:extLst>
      <p:ext uri="{BB962C8B-B14F-4D97-AF65-F5344CB8AC3E}">
        <p14:creationId xmlns:p14="http://schemas.microsoft.com/office/powerpoint/2010/main" val="33666016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DA11A735-C4FB-194C-A6F4-8F70D1EB30EA}" type="slidenum">
              <a:rPr lang="it-IT" smtClean="0"/>
              <a:t>11</a:t>
            </a:fld>
            <a:endParaRPr lang="it-IT"/>
          </a:p>
        </p:txBody>
      </p:sp>
      <p:grpSp>
        <p:nvGrpSpPr>
          <p:cNvPr id="5" name="Gruppo 4"/>
          <p:cNvGrpSpPr/>
          <p:nvPr/>
        </p:nvGrpSpPr>
        <p:grpSpPr>
          <a:xfrm>
            <a:off x="-72189" y="6218608"/>
            <a:ext cx="9302129" cy="639392"/>
            <a:chOff x="-96253" y="6098292"/>
            <a:chExt cx="12402839" cy="852523"/>
          </a:xfrm>
        </p:grpSpPr>
        <p:sp>
          <p:nvSpPr>
            <p:cNvPr id="6" name="Rettangolo 5"/>
            <p:cNvSpPr/>
            <p:nvPr/>
          </p:nvSpPr>
          <p:spPr>
            <a:xfrm>
              <a:off x="-96253" y="6098292"/>
              <a:ext cx="12402839" cy="8525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350"/>
            </a:p>
          </p:txBody>
        </p:sp>
        <p:pic>
          <p:nvPicPr>
            <p:cNvPr id="7" name="Immagin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14722" y="6364609"/>
              <a:ext cx="2162556" cy="329184"/>
            </a:xfrm>
            <a:prstGeom prst="rect">
              <a:avLst/>
            </a:prstGeom>
          </p:spPr>
        </p:pic>
      </p:grpSp>
      <p:sp>
        <p:nvSpPr>
          <p:cNvPr id="8" name="Rettangolo 7"/>
          <p:cNvSpPr/>
          <p:nvPr/>
        </p:nvSpPr>
        <p:spPr>
          <a:xfrm>
            <a:off x="330200" y="986640"/>
            <a:ext cx="8407400" cy="5078313"/>
          </a:xfrm>
          <a:prstGeom prst="rect">
            <a:avLst/>
          </a:prstGeom>
        </p:spPr>
        <p:txBody>
          <a:bodyPr wrap="square">
            <a:spAutoFit/>
          </a:bodyPr>
          <a:lstStyle/>
          <a:p>
            <a:pPr algn="just"/>
            <a:endParaRPr lang="it-IT" dirty="0">
              <a:latin typeface="Arial" panose="020B0604020202020204" pitchFamily="34" charset="0"/>
              <a:cs typeface="Arial" panose="020B0604020202020204" pitchFamily="34" charset="0"/>
              <a:sym typeface="Wingdings" panose="05000000000000000000" pitchFamily="2" charset="2"/>
            </a:endParaRPr>
          </a:p>
          <a:p>
            <a:pPr algn="just"/>
            <a:r>
              <a:rPr lang="it-IT" b="1" dirty="0">
                <a:latin typeface="Arial" panose="020B0604020202020204" pitchFamily="34" charset="0"/>
                <a:cs typeface="Arial" panose="020B0604020202020204" pitchFamily="34" charset="0"/>
              </a:rPr>
              <a:t>D: Chi è il datore di lavoro?</a:t>
            </a:r>
          </a:p>
          <a:p>
            <a:pPr algn="just"/>
            <a:r>
              <a:rPr lang="it-IT" b="1" dirty="0">
                <a:latin typeface="Arial" panose="020B0604020202020204" pitchFamily="34" charset="0"/>
                <a:cs typeface="Arial" panose="020B0604020202020204" pitchFamily="34" charset="0"/>
              </a:rPr>
              <a:t>R</a:t>
            </a:r>
            <a:r>
              <a:rPr lang="it-IT" dirty="0">
                <a:latin typeface="Arial" panose="020B0604020202020204" pitchFamily="34" charset="0"/>
                <a:cs typeface="Arial" panose="020B0604020202020204" pitchFamily="34" charset="0"/>
              </a:rPr>
              <a:t>: Il datore di lavoro è il Presidente del Consiglio Direttivo della ASD o il Presidente del </a:t>
            </a:r>
            <a:r>
              <a:rPr lang="it-IT" dirty="0" err="1">
                <a:latin typeface="Arial" panose="020B0604020202020204" pitchFamily="34" charset="0"/>
                <a:cs typeface="Arial" panose="020B0604020202020204" pitchFamily="34" charset="0"/>
              </a:rPr>
              <a:t>CdA</a:t>
            </a:r>
            <a:r>
              <a:rPr lang="it-IT" dirty="0">
                <a:latin typeface="Arial" panose="020B0604020202020204" pitchFamily="34" charset="0"/>
                <a:cs typeface="Arial" panose="020B0604020202020204" pitchFamily="34" charset="0"/>
              </a:rPr>
              <a:t> (o Amministratore Unico) della SSDRL</a:t>
            </a:r>
            <a:r>
              <a:rPr lang="it-IT" dirty="0">
                <a:latin typeface="Arial" panose="020B0604020202020204" pitchFamily="34" charset="0"/>
                <a:cs typeface="Arial" panose="020B0604020202020204" pitchFamily="34" charset="0"/>
                <a:sym typeface="Wingdings" panose="05000000000000000000" pitchFamily="2" charset="2"/>
              </a:rPr>
              <a:t>. </a:t>
            </a:r>
            <a:endParaRPr lang="it-IT" dirty="0">
              <a:latin typeface="Arial" panose="020B0604020202020204" pitchFamily="34" charset="0"/>
              <a:cs typeface="Arial" panose="020B0604020202020204" pitchFamily="34" charset="0"/>
            </a:endParaRPr>
          </a:p>
          <a:p>
            <a:pPr algn="just"/>
            <a:endParaRPr lang="it-IT" dirty="0">
              <a:latin typeface="Arial" panose="020B0604020202020204" pitchFamily="34" charset="0"/>
              <a:cs typeface="Arial" panose="020B0604020202020204" pitchFamily="34" charset="0"/>
              <a:sym typeface="Wingdings" panose="05000000000000000000" pitchFamily="2" charset="2"/>
            </a:endParaRPr>
          </a:p>
          <a:p>
            <a:pPr algn="just"/>
            <a:endParaRPr lang="it-IT" dirty="0">
              <a:latin typeface="Arial" panose="020B0604020202020204" pitchFamily="34" charset="0"/>
              <a:cs typeface="Arial" panose="020B0604020202020204" pitchFamily="34" charset="0"/>
              <a:sym typeface="Wingdings" panose="05000000000000000000" pitchFamily="2" charset="2"/>
            </a:endParaRPr>
          </a:p>
          <a:p>
            <a:pPr algn="just"/>
            <a:r>
              <a:rPr lang="it-IT" b="1" dirty="0">
                <a:latin typeface="Arial" panose="020B0604020202020204" pitchFamily="34" charset="0"/>
                <a:cs typeface="Arial" panose="020B0604020202020204" pitchFamily="34" charset="0"/>
              </a:rPr>
              <a:t>D: Quali sono gli obblighi del datore di lavoro in ambito sportivo dilettantistico?</a:t>
            </a:r>
          </a:p>
          <a:p>
            <a:pPr algn="just"/>
            <a:r>
              <a:rPr lang="it-IT" b="1" dirty="0" err="1">
                <a:latin typeface="Arial" panose="020B0604020202020204" pitchFamily="34" charset="0"/>
                <a:cs typeface="Arial" panose="020B0604020202020204" pitchFamily="34" charset="0"/>
              </a:rPr>
              <a:t>R</a:t>
            </a:r>
            <a:r>
              <a:rPr lang="it-IT" dirty="0">
                <a:latin typeface="Arial" panose="020B0604020202020204" pitchFamily="34" charset="0"/>
                <a:cs typeface="Arial" panose="020B0604020202020204" pitchFamily="34" charset="0"/>
              </a:rPr>
              <a:t>: </a:t>
            </a:r>
            <a:r>
              <a:rPr lang="it-IT" sz="1800" dirty="0">
                <a:latin typeface="Arial" charset="0"/>
                <a:ea typeface="Arial" charset="0"/>
                <a:cs typeface="Arial" charset="0"/>
              </a:rPr>
              <a:t>Il presidente di un’associazione sportiva dilettantistica, ai fini del D. Lgs. 81/08 e </a:t>
            </a:r>
            <a:r>
              <a:rPr lang="it-IT" sz="1800" dirty="0" err="1">
                <a:latin typeface="Arial" charset="0"/>
                <a:ea typeface="Arial" charset="0"/>
                <a:cs typeface="Arial" charset="0"/>
              </a:rPr>
              <a:t>s.m.i.</a:t>
            </a:r>
            <a:r>
              <a:rPr lang="it-IT" sz="1800" dirty="0">
                <a:latin typeface="Arial" charset="0"/>
                <a:ea typeface="Arial" charset="0"/>
                <a:cs typeface="Arial" charset="0"/>
              </a:rPr>
              <a:t> (T.U.S.) è il datore di lavoro e pertanto ha l’</a:t>
            </a:r>
            <a:r>
              <a:rPr lang="it-IT" sz="1800" b="1" dirty="0">
                <a:latin typeface="Arial" charset="0"/>
                <a:ea typeface="Arial" charset="0"/>
                <a:cs typeface="Arial" charset="0"/>
              </a:rPr>
              <a:t>obbligo</a:t>
            </a:r>
            <a:r>
              <a:rPr lang="it-IT" sz="1800" dirty="0">
                <a:latin typeface="Arial" charset="0"/>
                <a:ea typeface="Arial" charset="0"/>
                <a:cs typeface="Arial" charset="0"/>
              </a:rPr>
              <a:t> di:</a:t>
            </a:r>
          </a:p>
          <a:p>
            <a:pPr marL="171450" indent="-171450" algn="just">
              <a:buFontTx/>
              <a:buChar char="-"/>
            </a:pPr>
            <a:r>
              <a:rPr lang="it-IT" sz="1800" dirty="0">
                <a:latin typeface="Arial" charset="0"/>
                <a:ea typeface="Arial" charset="0"/>
                <a:cs typeface="Arial" charset="0"/>
              </a:rPr>
              <a:t>Valutare i rischi e redigere il Documento di Valutazione dei rischi.</a:t>
            </a:r>
          </a:p>
          <a:p>
            <a:pPr marL="171450" indent="-171450" algn="just">
              <a:buFontTx/>
              <a:buChar char="-"/>
            </a:pPr>
            <a:r>
              <a:rPr lang="it-IT" sz="1800" dirty="0">
                <a:latin typeface="Arial" charset="0"/>
                <a:ea typeface="Arial" charset="0"/>
                <a:cs typeface="Arial" charset="0"/>
              </a:rPr>
              <a:t>Nominare il Responsabile del Servizio di Prevenzione e Protezione o assumere tale ruolo attraverso la formazione prevista in base al livello di rischio.</a:t>
            </a:r>
          </a:p>
          <a:p>
            <a:pPr marL="171450" indent="-171450" algn="just">
              <a:buFontTx/>
              <a:buChar char="-"/>
            </a:pPr>
            <a:r>
              <a:rPr lang="it-IT" sz="1800" dirty="0">
                <a:latin typeface="Arial" charset="0"/>
                <a:ea typeface="Arial" charset="0"/>
                <a:cs typeface="Arial" charset="0"/>
              </a:rPr>
              <a:t>Nominare il Medico competente per effettuare la sorveglianza sanitaria ai lavoratori.</a:t>
            </a:r>
          </a:p>
          <a:p>
            <a:pPr marL="171450" indent="-171450" algn="just">
              <a:buFontTx/>
              <a:buChar char="-"/>
            </a:pPr>
            <a:r>
              <a:rPr lang="it-IT" sz="1800" dirty="0">
                <a:latin typeface="Arial" charset="0"/>
                <a:ea typeface="Arial" charset="0"/>
                <a:cs typeface="Arial" charset="0"/>
              </a:rPr>
              <a:t>Garantire la formazione, l’informazione e l’addestramento ai lavoratori</a:t>
            </a:r>
            <a:r>
              <a:rPr lang="it-IT" sz="1600" dirty="0">
                <a:latin typeface="Arial" charset="0"/>
                <a:ea typeface="Arial" charset="0"/>
                <a:cs typeface="Arial" charset="0"/>
              </a:rPr>
              <a:t>.</a:t>
            </a:r>
            <a:r>
              <a:rPr lang="it-IT" dirty="0">
                <a:latin typeface="Arial" panose="020B0604020202020204" pitchFamily="34" charset="0"/>
                <a:cs typeface="Arial" panose="020B0604020202020204" pitchFamily="34" charset="0"/>
                <a:sym typeface="Wingdings" panose="05000000000000000000" pitchFamily="2" charset="2"/>
              </a:rPr>
              <a:t> </a:t>
            </a:r>
            <a:endParaRPr lang="it-IT" dirty="0">
              <a:latin typeface="Arial" panose="020B0604020202020204" pitchFamily="34" charset="0"/>
              <a:cs typeface="Arial" panose="020B0604020202020204" pitchFamily="34" charset="0"/>
            </a:endParaRPr>
          </a:p>
          <a:p>
            <a:pPr algn="just"/>
            <a:r>
              <a:rPr lang="it-IT" dirty="0">
                <a:latin typeface="Arial" panose="020B0604020202020204" pitchFamily="34" charset="0"/>
                <a:cs typeface="Arial" panose="020B0604020202020204" pitchFamily="34" charset="0"/>
              </a:rPr>
              <a:t>È dunque opportuno rivolgersi a consulenti specializzati in materia onde evitare di commettere errori o omissioni.</a:t>
            </a:r>
          </a:p>
        </p:txBody>
      </p:sp>
      <p:sp>
        <p:nvSpPr>
          <p:cNvPr id="2" name="CasellaDiTesto 1">
            <a:extLst>
              <a:ext uri="{FF2B5EF4-FFF2-40B4-BE49-F238E27FC236}">
                <a16:creationId xmlns:a16="http://schemas.microsoft.com/office/drawing/2014/main" id="{1DCF0B35-425C-61AF-B2BA-9FDF22DDCE22}"/>
              </a:ext>
            </a:extLst>
          </p:cNvPr>
          <p:cNvSpPr txBox="1"/>
          <p:nvPr/>
        </p:nvSpPr>
        <p:spPr>
          <a:xfrm>
            <a:off x="330200" y="338094"/>
            <a:ext cx="5923844" cy="400110"/>
          </a:xfrm>
          <a:prstGeom prst="rect">
            <a:avLst/>
          </a:prstGeom>
          <a:noFill/>
          <a:ln>
            <a:noFill/>
          </a:ln>
        </p:spPr>
        <p:txBody>
          <a:bodyPr wrap="square" rtlCol="0">
            <a:spAutoFit/>
          </a:bodyPr>
          <a:lstStyle/>
          <a:p>
            <a:r>
              <a:rPr lang="it-IT" sz="2000" b="1" dirty="0">
                <a:latin typeface="Arial" charset="0"/>
                <a:ea typeface="Arial" charset="0"/>
                <a:cs typeface="Arial" charset="0"/>
              </a:rPr>
              <a:t>FAQ – DVR E SICUREZZA SUL LAVORO</a:t>
            </a:r>
          </a:p>
        </p:txBody>
      </p:sp>
      <p:pic>
        <p:nvPicPr>
          <p:cNvPr id="3" name="Immagine 2">
            <a:extLst>
              <a:ext uri="{FF2B5EF4-FFF2-40B4-BE49-F238E27FC236}">
                <a16:creationId xmlns:a16="http://schemas.microsoft.com/office/drawing/2014/main" id="{4F670B96-9E02-90F7-3764-17918C0FABF5}"/>
              </a:ext>
            </a:extLst>
          </p:cNvPr>
          <p:cNvPicPr>
            <a:picLocks noChangeAspect="1"/>
          </p:cNvPicPr>
          <p:nvPr/>
        </p:nvPicPr>
        <p:blipFill>
          <a:blip r:embed="rId3"/>
          <a:stretch>
            <a:fillRect/>
          </a:stretch>
        </p:blipFill>
        <p:spPr>
          <a:xfrm>
            <a:off x="7106478" y="19878"/>
            <a:ext cx="2017643" cy="910400"/>
          </a:xfrm>
          <a:prstGeom prst="rect">
            <a:avLst/>
          </a:prstGeom>
        </p:spPr>
      </p:pic>
    </p:spTree>
    <p:extLst>
      <p:ext uri="{BB962C8B-B14F-4D97-AF65-F5344CB8AC3E}">
        <p14:creationId xmlns:p14="http://schemas.microsoft.com/office/powerpoint/2010/main" val="3038428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DA11A735-C4FB-194C-A6F4-8F70D1EB30EA}" type="slidenum">
              <a:rPr lang="it-IT" smtClean="0"/>
              <a:t>12</a:t>
            </a:fld>
            <a:endParaRPr lang="it-IT"/>
          </a:p>
        </p:txBody>
      </p:sp>
      <p:grpSp>
        <p:nvGrpSpPr>
          <p:cNvPr id="5" name="Gruppo 4"/>
          <p:cNvGrpSpPr/>
          <p:nvPr/>
        </p:nvGrpSpPr>
        <p:grpSpPr>
          <a:xfrm>
            <a:off x="-72189" y="6218608"/>
            <a:ext cx="9302129" cy="639392"/>
            <a:chOff x="-96253" y="6098292"/>
            <a:chExt cx="12402839" cy="852523"/>
          </a:xfrm>
        </p:grpSpPr>
        <p:sp>
          <p:nvSpPr>
            <p:cNvPr id="6" name="Rettangolo 5"/>
            <p:cNvSpPr/>
            <p:nvPr/>
          </p:nvSpPr>
          <p:spPr>
            <a:xfrm>
              <a:off x="-96253" y="6098292"/>
              <a:ext cx="12402839" cy="8525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350"/>
            </a:p>
          </p:txBody>
        </p:sp>
        <p:pic>
          <p:nvPicPr>
            <p:cNvPr id="7" name="Immagin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14722" y="6364609"/>
              <a:ext cx="2162556" cy="329184"/>
            </a:xfrm>
            <a:prstGeom prst="rect">
              <a:avLst/>
            </a:prstGeom>
          </p:spPr>
        </p:pic>
      </p:grpSp>
      <p:sp>
        <p:nvSpPr>
          <p:cNvPr id="8" name="Rettangolo 7"/>
          <p:cNvSpPr/>
          <p:nvPr/>
        </p:nvSpPr>
        <p:spPr>
          <a:xfrm>
            <a:off x="330200" y="986640"/>
            <a:ext cx="8407400" cy="5078313"/>
          </a:xfrm>
          <a:prstGeom prst="rect">
            <a:avLst/>
          </a:prstGeom>
        </p:spPr>
        <p:txBody>
          <a:bodyPr wrap="square">
            <a:spAutoFit/>
          </a:bodyPr>
          <a:lstStyle/>
          <a:p>
            <a:pPr algn="just"/>
            <a:endParaRPr lang="it-IT" b="1" dirty="0">
              <a:latin typeface="Arial" panose="020B0604020202020204" pitchFamily="34" charset="0"/>
              <a:cs typeface="Arial" panose="020B0604020202020204" pitchFamily="34" charset="0"/>
            </a:endParaRPr>
          </a:p>
          <a:p>
            <a:pPr algn="just"/>
            <a:r>
              <a:rPr lang="it-IT" b="1" dirty="0">
                <a:latin typeface="Arial" panose="020B0604020202020204" pitchFamily="34" charset="0"/>
                <a:cs typeface="Arial" panose="020B0604020202020204" pitchFamily="34" charset="0"/>
              </a:rPr>
              <a:t>D: Come vengono considerate ai fini della sicurezza sul lavoro le figure necessarie e strumentali allo svolgimento delle attività sportive?</a:t>
            </a:r>
          </a:p>
          <a:p>
            <a:pPr algn="just"/>
            <a:r>
              <a:rPr lang="it-IT" b="1" dirty="0">
                <a:latin typeface="Arial" panose="020B0604020202020204" pitchFamily="34" charset="0"/>
                <a:cs typeface="Arial" panose="020B0604020202020204" pitchFamily="34" charset="0"/>
              </a:rPr>
              <a:t>R</a:t>
            </a:r>
            <a:r>
              <a:rPr lang="it-IT" dirty="0">
                <a:latin typeface="Arial" panose="020B0604020202020204" pitchFamily="34" charset="0"/>
                <a:cs typeface="Arial" panose="020B0604020202020204" pitchFamily="34" charset="0"/>
              </a:rPr>
              <a:t>: Non si tratta di lavoratori sportivi. Appartengono a queste figure i custodi, receptionist, addetti alle pulizie, manutentori </a:t>
            </a:r>
          </a:p>
          <a:p>
            <a:pPr algn="just"/>
            <a:r>
              <a:rPr lang="it-IT" dirty="0">
                <a:latin typeface="Arial" panose="020B0604020202020204" pitchFamily="34" charset="0"/>
                <a:cs typeface="Arial" panose="020B0604020202020204" pitchFamily="34" charset="0"/>
                <a:sym typeface="Wingdings" panose="05000000000000000000" pitchFamily="2" charset="2"/>
              </a:rPr>
              <a:t> Per essi si applicano le norme di tutela della SSL previste dal T.U.S. per i lavoratori ordinari</a:t>
            </a:r>
          </a:p>
          <a:p>
            <a:pPr algn="just"/>
            <a:endParaRPr lang="it-IT" dirty="0">
              <a:latin typeface="Arial" panose="020B0604020202020204" pitchFamily="34" charset="0"/>
              <a:cs typeface="Arial" panose="020B0604020202020204" pitchFamily="34" charset="0"/>
              <a:sym typeface="Wingdings" panose="05000000000000000000" pitchFamily="2" charset="2"/>
            </a:endParaRPr>
          </a:p>
          <a:p>
            <a:pPr algn="just"/>
            <a:endParaRPr lang="it-IT" dirty="0">
              <a:latin typeface="Arial" panose="020B0604020202020204" pitchFamily="34" charset="0"/>
              <a:cs typeface="Arial" panose="020B0604020202020204" pitchFamily="34" charset="0"/>
              <a:sym typeface="Wingdings" panose="05000000000000000000" pitchFamily="2" charset="2"/>
            </a:endParaRPr>
          </a:p>
          <a:p>
            <a:pPr algn="just"/>
            <a:r>
              <a:rPr lang="it-IT" b="1" dirty="0">
                <a:latin typeface="Arial" panose="020B0604020202020204" pitchFamily="34" charset="0"/>
                <a:cs typeface="Arial" panose="020B0604020202020204" pitchFamily="34" charset="0"/>
              </a:rPr>
              <a:t>D: Qual è il ruolo dei medici sportivo e competente?</a:t>
            </a:r>
          </a:p>
          <a:p>
            <a:pPr algn="just"/>
            <a:r>
              <a:rPr lang="it-IT" b="1" dirty="0" err="1">
                <a:latin typeface="Arial" panose="020B0604020202020204" pitchFamily="34" charset="0"/>
                <a:cs typeface="Arial" panose="020B0604020202020204" pitchFamily="34" charset="0"/>
              </a:rPr>
              <a:t>R</a:t>
            </a:r>
            <a:r>
              <a:rPr lang="it-IT" dirty="0">
                <a:latin typeface="Arial" panose="020B0604020202020204" pitchFamily="34" charset="0"/>
                <a:cs typeface="Arial" panose="020B0604020202020204" pitchFamily="34" charset="0"/>
              </a:rPr>
              <a:t>: </a:t>
            </a:r>
            <a:r>
              <a:rPr lang="it-IT" sz="1800" dirty="0">
                <a:latin typeface="Arial" panose="020B0604020202020204" pitchFamily="34" charset="0"/>
                <a:cs typeface="Arial" panose="020B0604020202020204" pitchFamily="34" charset="0"/>
              </a:rPr>
              <a:t>Il medico specialista in medicina dello sport certifica l’idoneità psico-fisica del LAVORATORE SPORTIVO, mentre il MEDICO COMPETENTE, di cui al D. Lgs 81/2008, ha il compito di effettuare la sorveglianza sanitaria finalizzata alla tutela  dello stato e sicurezza dei lavoratori, in relazione all’ambiente di lavoro, ai fattori di rischio professionali e alle modalità di svolgimento dell’attività lavorativa.</a:t>
            </a:r>
          </a:p>
          <a:p>
            <a:pPr algn="just"/>
            <a:r>
              <a:rPr lang="it-IT" dirty="0">
                <a:latin typeface="Arial" panose="020B0604020202020204" pitchFamily="34" charset="0"/>
                <a:cs typeface="Arial" panose="020B0604020202020204" pitchFamily="34" charset="0"/>
                <a:sym typeface="Wingdings" panose="05000000000000000000" pitchFamily="2" charset="2"/>
              </a:rPr>
              <a:t> È pertanto fatto obbligo di nominare un medico competente in caso di lavoratori sportivi dilettantistici assunti dall’Ente</a:t>
            </a:r>
          </a:p>
          <a:p>
            <a:pPr algn="just"/>
            <a:endParaRPr lang="it-IT" dirty="0">
              <a:latin typeface="Arial" panose="020B0604020202020204" pitchFamily="34" charset="0"/>
              <a:cs typeface="Arial" panose="020B0604020202020204" pitchFamily="34" charset="0"/>
            </a:endParaRPr>
          </a:p>
        </p:txBody>
      </p:sp>
      <p:sp>
        <p:nvSpPr>
          <p:cNvPr id="2" name="CasellaDiTesto 1">
            <a:extLst>
              <a:ext uri="{FF2B5EF4-FFF2-40B4-BE49-F238E27FC236}">
                <a16:creationId xmlns:a16="http://schemas.microsoft.com/office/drawing/2014/main" id="{D53BE76A-3889-4BA7-1B08-052E76525E6F}"/>
              </a:ext>
            </a:extLst>
          </p:cNvPr>
          <p:cNvSpPr txBox="1"/>
          <p:nvPr/>
        </p:nvSpPr>
        <p:spPr>
          <a:xfrm>
            <a:off x="330200" y="338094"/>
            <a:ext cx="5923844" cy="400110"/>
          </a:xfrm>
          <a:prstGeom prst="rect">
            <a:avLst/>
          </a:prstGeom>
          <a:noFill/>
          <a:ln>
            <a:noFill/>
          </a:ln>
        </p:spPr>
        <p:txBody>
          <a:bodyPr wrap="square" rtlCol="0">
            <a:spAutoFit/>
          </a:bodyPr>
          <a:lstStyle/>
          <a:p>
            <a:r>
              <a:rPr lang="it-IT" sz="2000" b="1" dirty="0">
                <a:latin typeface="Arial" charset="0"/>
                <a:ea typeface="Arial" charset="0"/>
                <a:cs typeface="Arial" charset="0"/>
              </a:rPr>
              <a:t>FAQ – DVR E SICUREZZA SUL LAVORO</a:t>
            </a:r>
          </a:p>
        </p:txBody>
      </p:sp>
      <p:pic>
        <p:nvPicPr>
          <p:cNvPr id="3" name="Immagine 2">
            <a:extLst>
              <a:ext uri="{FF2B5EF4-FFF2-40B4-BE49-F238E27FC236}">
                <a16:creationId xmlns:a16="http://schemas.microsoft.com/office/drawing/2014/main" id="{A2825882-CA48-55F9-C8EA-AB181C9FA952}"/>
              </a:ext>
            </a:extLst>
          </p:cNvPr>
          <p:cNvPicPr>
            <a:picLocks noChangeAspect="1"/>
          </p:cNvPicPr>
          <p:nvPr/>
        </p:nvPicPr>
        <p:blipFill>
          <a:blip r:embed="rId3"/>
          <a:stretch>
            <a:fillRect/>
          </a:stretch>
        </p:blipFill>
        <p:spPr>
          <a:xfrm>
            <a:off x="7106478" y="19878"/>
            <a:ext cx="2017643" cy="910400"/>
          </a:xfrm>
          <a:prstGeom prst="rect">
            <a:avLst/>
          </a:prstGeom>
        </p:spPr>
      </p:pic>
    </p:spTree>
    <p:extLst>
      <p:ext uri="{BB962C8B-B14F-4D97-AF65-F5344CB8AC3E}">
        <p14:creationId xmlns:p14="http://schemas.microsoft.com/office/powerpoint/2010/main" val="40389682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DA11A735-C4FB-194C-A6F4-8F70D1EB30EA}" type="slidenum">
              <a:rPr lang="it-IT" smtClean="0"/>
              <a:t>13</a:t>
            </a:fld>
            <a:endParaRPr lang="it-IT"/>
          </a:p>
        </p:txBody>
      </p:sp>
      <p:grpSp>
        <p:nvGrpSpPr>
          <p:cNvPr id="5" name="Gruppo 4"/>
          <p:cNvGrpSpPr/>
          <p:nvPr/>
        </p:nvGrpSpPr>
        <p:grpSpPr>
          <a:xfrm>
            <a:off x="-72189" y="6218608"/>
            <a:ext cx="9302129" cy="639392"/>
            <a:chOff x="-96253" y="6098292"/>
            <a:chExt cx="12402839" cy="852523"/>
          </a:xfrm>
        </p:grpSpPr>
        <p:sp>
          <p:nvSpPr>
            <p:cNvPr id="6" name="Rettangolo 5"/>
            <p:cNvSpPr/>
            <p:nvPr/>
          </p:nvSpPr>
          <p:spPr>
            <a:xfrm>
              <a:off x="-96253" y="6098292"/>
              <a:ext cx="12402839" cy="8525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350"/>
            </a:p>
          </p:txBody>
        </p:sp>
        <p:pic>
          <p:nvPicPr>
            <p:cNvPr id="7" name="Immagin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14722" y="6364609"/>
              <a:ext cx="2162556" cy="329184"/>
            </a:xfrm>
            <a:prstGeom prst="rect">
              <a:avLst/>
            </a:prstGeom>
          </p:spPr>
        </p:pic>
      </p:grpSp>
      <p:sp>
        <p:nvSpPr>
          <p:cNvPr id="8" name="CasellaDiTesto 7"/>
          <p:cNvSpPr txBox="1"/>
          <p:nvPr/>
        </p:nvSpPr>
        <p:spPr>
          <a:xfrm>
            <a:off x="330200" y="338094"/>
            <a:ext cx="5923844" cy="400110"/>
          </a:xfrm>
          <a:prstGeom prst="rect">
            <a:avLst/>
          </a:prstGeom>
          <a:noFill/>
          <a:ln>
            <a:noFill/>
          </a:ln>
        </p:spPr>
        <p:txBody>
          <a:bodyPr wrap="square" rtlCol="0">
            <a:spAutoFit/>
          </a:bodyPr>
          <a:lstStyle/>
          <a:p>
            <a:r>
              <a:rPr lang="it-IT" sz="2000" b="1" dirty="0">
                <a:latin typeface="Arial" charset="0"/>
                <a:ea typeface="Arial" charset="0"/>
                <a:cs typeface="Arial" charset="0"/>
              </a:rPr>
              <a:t>FAQ – DVR E SICUREZZA SUL LAVORO</a:t>
            </a:r>
          </a:p>
        </p:txBody>
      </p:sp>
      <p:sp>
        <p:nvSpPr>
          <p:cNvPr id="9" name="Rettangolo 8"/>
          <p:cNvSpPr/>
          <p:nvPr/>
        </p:nvSpPr>
        <p:spPr>
          <a:xfrm>
            <a:off x="330200" y="986640"/>
            <a:ext cx="8407400" cy="5355312"/>
          </a:xfrm>
          <a:prstGeom prst="rect">
            <a:avLst/>
          </a:prstGeom>
        </p:spPr>
        <p:txBody>
          <a:bodyPr wrap="square">
            <a:spAutoFit/>
          </a:bodyPr>
          <a:lstStyle/>
          <a:p>
            <a:pPr algn="just"/>
            <a:endParaRPr lang="it-IT" b="1" dirty="0">
              <a:latin typeface="Arial" panose="020B0604020202020204" pitchFamily="34" charset="0"/>
              <a:cs typeface="Arial" panose="020B0604020202020204" pitchFamily="34" charset="0"/>
            </a:endParaRPr>
          </a:p>
          <a:p>
            <a:pPr algn="just"/>
            <a:r>
              <a:rPr lang="it-IT" b="1" dirty="0">
                <a:latin typeface="Arial" panose="020B0604020202020204" pitchFamily="34" charset="0"/>
                <a:cs typeface="Arial" panose="020B0604020202020204" pitchFamily="34" charset="0"/>
              </a:rPr>
              <a:t>D: Il minore/adolescente (16 anni &lt;età&lt;18 anni ) che ha compiuto 16 anni può sottoscrivere in autonomia il contratto di lavoro, senza che sia necessaria l’assistenza di coloro che esercitano la potestà genitoriale?</a:t>
            </a:r>
          </a:p>
          <a:p>
            <a:pPr algn="just"/>
            <a:r>
              <a:rPr lang="it-IT" b="1" dirty="0">
                <a:latin typeface="Arial" panose="020B0604020202020204" pitchFamily="34" charset="0"/>
                <a:cs typeface="Arial" panose="020B0604020202020204" pitchFamily="34" charset="0"/>
              </a:rPr>
              <a:t>R</a:t>
            </a:r>
            <a:r>
              <a:rPr lang="it-IT" dirty="0">
                <a:latin typeface="Arial" panose="020B0604020202020204" pitchFamily="34" charset="0"/>
                <a:cs typeface="Arial" panose="020B0604020202020204" pitchFamily="34" charset="0"/>
              </a:rPr>
              <a:t>: Si. L’adolescente, non più soggetto all’obbligo scolastico, acquisisce la capacità di stipulare il contratto di lavoro in autonomia.</a:t>
            </a:r>
          </a:p>
          <a:p>
            <a:pPr algn="just"/>
            <a:endParaRPr lang="it-IT" dirty="0">
              <a:latin typeface="Arial" panose="020B0604020202020204" pitchFamily="34" charset="0"/>
              <a:cs typeface="Arial" panose="020B0604020202020204" pitchFamily="34" charset="0"/>
            </a:endParaRPr>
          </a:p>
          <a:p>
            <a:pPr algn="just"/>
            <a:endParaRPr lang="it-IT" dirty="0">
              <a:latin typeface="Arial" panose="020B0604020202020204" pitchFamily="34" charset="0"/>
              <a:cs typeface="Arial" panose="020B0604020202020204" pitchFamily="34" charset="0"/>
            </a:endParaRPr>
          </a:p>
          <a:p>
            <a:pPr algn="just"/>
            <a:r>
              <a:rPr lang="it-IT" b="1" dirty="0">
                <a:latin typeface="Arial" panose="020B0604020202020204" pitchFamily="34" charset="0"/>
                <a:cs typeface="Arial" panose="020B0604020202020204" pitchFamily="34" charset="0"/>
              </a:rPr>
              <a:t>D: Cosa accade per i bambini (età&lt;16 anni)?</a:t>
            </a:r>
          </a:p>
          <a:p>
            <a:pPr algn="just"/>
            <a:r>
              <a:rPr lang="it-IT" b="1" dirty="0">
                <a:latin typeface="Arial" panose="020B0604020202020204" pitchFamily="34" charset="0"/>
                <a:cs typeface="Arial" panose="020B0604020202020204" pitchFamily="34" charset="0"/>
              </a:rPr>
              <a:t>R</a:t>
            </a:r>
            <a:r>
              <a:rPr lang="it-IT" dirty="0">
                <a:latin typeface="Arial" panose="020B0604020202020204" pitchFamily="34" charset="0"/>
                <a:cs typeface="Arial" panose="020B0604020202020204" pitchFamily="34" charset="0"/>
              </a:rPr>
              <a:t>: In questo caso i bambini possono sottoscrivere il contratto solo con l’assistenza dei titolari della potestà genitoriale in riferimento all’attività lavorativa consentita dal D. </a:t>
            </a:r>
            <a:r>
              <a:rPr lang="it-IT" dirty="0" err="1">
                <a:latin typeface="Arial" panose="020B0604020202020204" pitchFamily="34" charset="0"/>
                <a:cs typeface="Arial" panose="020B0604020202020204" pitchFamily="34" charset="0"/>
              </a:rPr>
              <a:t>Lgs</a:t>
            </a:r>
            <a:r>
              <a:rPr lang="it-IT" dirty="0">
                <a:latin typeface="Arial" panose="020B0604020202020204" pitchFamily="34" charset="0"/>
                <a:cs typeface="Arial" panose="020B0604020202020204" pitchFamily="34" charset="0"/>
              </a:rPr>
              <a:t>. 977/1967.</a:t>
            </a:r>
          </a:p>
          <a:p>
            <a:pPr algn="just"/>
            <a:endParaRPr lang="it-IT" dirty="0">
              <a:latin typeface="Arial" panose="020B0604020202020204" pitchFamily="34" charset="0"/>
              <a:cs typeface="Arial" panose="020B0604020202020204" pitchFamily="34" charset="0"/>
            </a:endParaRPr>
          </a:p>
          <a:p>
            <a:pPr algn="just"/>
            <a:endParaRPr lang="it-IT" dirty="0">
              <a:latin typeface="Arial" panose="020B0604020202020204" pitchFamily="34" charset="0"/>
              <a:cs typeface="Arial" panose="020B0604020202020204" pitchFamily="34" charset="0"/>
            </a:endParaRPr>
          </a:p>
          <a:p>
            <a:pPr algn="just"/>
            <a:r>
              <a:rPr lang="it-IT" b="1" dirty="0">
                <a:latin typeface="Arial" panose="020B0604020202020204" pitchFamily="34" charset="0"/>
                <a:cs typeface="Arial" panose="020B0604020202020204" pitchFamily="34" charset="0"/>
              </a:rPr>
              <a:t>D: Gli enti sportivi dilettantistici con lavoratori sportivi con compensi inferiori ai 5.000 euro sono tenuti al DVR?</a:t>
            </a:r>
          </a:p>
          <a:p>
            <a:pPr algn="just"/>
            <a:r>
              <a:rPr lang="it-IT" b="1" dirty="0" err="1">
                <a:latin typeface="Arial" panose="020B0604020202020204" pitchFamily="34" charset="0"/>
                <a:cs typeface="Arial" panose="020B0604020202020204" pitchFamily="34" charset="0"/>
              </a:rPr>
              <a:t>R</a:t>
            </a:r>
            <a:r>
              <a:rPr lang="it-IT" dirty="0">
                <a:latin typeface="Arial" panose="020B0604020202020204" pitchFamily="34" charset="0"/>
                <a:cs typeface="Arial" panose="020B0604020202020204" pitchFamily="34" charset="0"/>
              </a:rPr>
              <a:t>: Si, in quanto lavoratori a tutti gli effetti</a:t>
            </a:r>
            <a:r>
              <a:rPr lang="it-IT" dirty="0">
                <a:latin typeface="Arial" panose="020B0604020202020204" pitchFamily="34" charset="0"/>
                <a:cs typeface="Arial" panose="020B0604020202020204" pitchFamily="34" charset="0"/>
                <a:sym typeface="Wingdings" panose="05000000000000000000" pitchFamily="2" charset="2"/>
              </a:rPr>
              <a:t>. </a:t>
            </a:r>
          </a:p>
          <a:p>
            <a:pPr algn="just"/>
            <a:endParaRPr lang="it-IT" dirty="0">
              <a:latin typeface="Arial" panose="020B0604020202020204" pitchFamily="34" charset="0"/>
              <a:cs typeface="Arial" panose="020B0604020202020204" pitchFamily="34" charset="0"/>
            </a:endParaRPr>
          </a:p>
          <a:p>
            <a:pPr algn="just"/>
            <a:endParaRPr lang="it-IT" dirty="0">
              <a:latin typeface="Arial" panose="020B0604020202020204" pitchFamily="34" charset="0"/>
              <a:cs typeface="Arial" panose="020B0604020202020204" pitchFamily="34" charset="0"/>
            </a:endParaRPr>
          </a:p>
        </p:txBody>
      </p:sp>
      <p:pic>
        <p:nvPicPr>
          <p:cNvPr id="2" name="Immagine 1">
            <a:extLst>
              <a:ext uri="{FF2B5EF4-FFF2-40B4-BE49-F238E27FC236}">
                <a16:creationId xmlns:a16="http://schemas.microsoft.com/office/drawing/2014/main" id="{C2948873-B6A3-4510-354E-76F84EB085B7}"/>
              </a:ext>
            </a:extLst>
          </p:cNvPr>
          <p:cNvPicPr>
            <a:picLocks noChangeAspect="1"/>
          </p:cNvPicPr>
          <p:nvPr/>
        </p:nvPicPr>
        <p:blipFill>
          <a:blip r:embed="rId3"/>
          <a:stretch>
            <a:fillRect/>
          </a:stretch>
        </p:blipFill>
        <p:spPr>
          <a:xfrm>
            <a:off x="7106478" y="19878"/>
            <a:ext cx="2017643" cy="910400"/>
          </a:xfrm>
          <a:prstGeom prst="rect">
            <a:avLst/>
          </a:prstGeom>
        </p:spPr>
      </p:pic>
    </p:spTree>
    <p:extLst>
      <p:ext uri="{BB962C8B-B14F-4D97-AF65-F5344CB8AC3E}">
        <p14:creationId xmlns:p14="http://schemas.microsoft.com/office/powerpoint/2010/main" val="27719170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DA11A735-C4FB-194C-A6F4-8F70D1EB30EA}" type="slidenum">
              <a:rPr lang="it-IT" smtClean="0"/>
              <a:t>14</a:t>
            </a:fld>
            <a:endParaRPr lang="it-IT"/>
          </a:p>
        </p:txBody>
      </p:sp>
      <p:grpSp>
        <p:nvGrpSpPr>
          <p:cNvPr id="5" name="Gruppo 4"/>
          <p:cNvGrpSpPr/>
          <p:nvPr/>
        </p:nvGrpSpPr>
        <p:grpSpPr>
          <a:xfrm>
            <a:off x="-72189" y="6218608"/>
            <a:ext cx="9302129" cy="639392"/>
            <a:chOff x="-96253" y="6098292"/>
            <a:chExt cx="12402839" cy="852523"/>
          </a:xfrm>
        </p:grpSpPr>
        <p:sp>
          <p:nvSpPr>
            <p:cNvPr id="6" name="Rettangolo 5"/>
            <p:cNvSpPr/>
            <p:nvPr/>
          </p:nvSpPr>
          <p:spPr>
            <a:xfrm>
              <a:off x="-96253" y="6098292"/>
              <a:ext cx="12402839" cy="8525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350"/>
            </a:p>
          </p:txBody>
        </p:sp>
        <p:pic>
          <p:nvPicPr>
            <p:cNvPr id="7" name="Immagin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14722" y="6364609"/>
              <a:ext cx="2162556" cy="329184"/>
            </a:xfrm>
            <a:prstGeom prst="rect">
              <a:avLst/>
            </a:prstGeom>
          </p:spPr>
        </p:pic>
      </p:grpSp>
      <p:sp>
        <p:nvSpPr>
          <p:cNvPr id="8" name="Rettangolo 7"/>
          <p:cNvSpPr/>
          <p:nvPr/>
        </p:nvSpPr>
        <p:spPr>
          <a:xfrm>
            <a:off x="330200" y="986640"/>
            <a:ext cx="8407400" cy="4801314"/>
          </a:xfrm>
          <a:prstGeom prst="rect">
            <a:avLst/>
          </a:prstGeom>
        </p:spPr>
        <p:txBody>
          <a:bodyPr wrap="square">
            <a:spAutoFit/>
          </a:bodyPr>
          <a:lstStyle/>
          <a:p>
            <a:pPr algn="just"/>
            <a:endParaRPr lang="it-IT" b="1" dirty="0">
              <a:latin typeface="Arial" panose="020B0604020202020204" pitchFamily="34" charset="0"/>
              <a:cs typeface="Arial" panose="020B0604020202020204" pitchFamily="34" charset="0"/>
            </a:endParaRPr>
          </a:p>
          <a:p>
            <a:pPr algn="just"/>
            <a:r>
              <a:rPr lang="it-IT" b="1" dirty="0">
                <a:latin typeface="Arial" panose="020B0604020202020204" pitchFamily="34" charset="0"/>
                <a:cs typeface="Arial" panose="020B0604020202020204" pitchFamily="34" charset="0"/>
              </a:rPr>
              <a:t>D: Gli enti sportivi dilettantistici senza lavoratori sportivi ma solo con membri del direttivo (non esercenti attività sportiva) all’attivo, sono tenuti al DVR?</a:t>
            </a:r>
          </a:p>
          <a:p>
            <a:pPr algn="just"/>
            <a:r>
              <a:rPr lang="it-IT" b="1" dirty="0">
                <a:latin typeface="Arial" panose="020B0604020202020204" pitchFamily="34" charset="0"/>
                <a:cs typeface="Arial" panose="020B0604020202020204" pitchFamily="34" charset="0"/>
              </a:rPr>
              <a:t>R</a:t>
            </a:r>
            <a:r>
              <a:rPr lang="it-IT" dirty="0">
                <a:latin typeface="Arial" panose="020B0604020202020204" pitchFamily="34" charset="0"/>
                <a:cs typeface="Arial" panose="020B0604020202020204" pitchFamily="34" charset="0"/>
              </a:rPr>
              <a:t>: No, perché in questo caso la ASD/SSDRL è priva di lavoratori</a:t>
            </a:r>
            <a:r>
              <a:rPr lang="it-IT" dirty="0">
                <a:latin typeface="Arial" panose="020B0604020202020204" pitchFamily="34" charset="0"/>
                <a:cs typeface="Arial" panose="020B0604020202020204" pitchFamily="34" charset="0"/>
                <a:sym typeface="Wingdings" panose="05000000000000000000" pitchFamily="2" charset="2"/>
              </a:rPr>
              <a:t>. </a:t>
            </a:r>
          </a:p>
          <a:p>
            <a:pPr algn="just"/>
            <a:endParaRPr lang="it-IT" dirty="0">
              <a:latin typeface="Arial" panose="020B0604020202020204" pitchFamily="34" charset="0"/>
              <a:cs typeface="Arial" panose="020B0604020202020204" pitchFamily="34" charset="0"/>
              <a:sym typeface="Wingdings" panose="05000000000000000000" pitchFamily="2" charset="2"/>
            </a:endParaRPr>
          </a:p>
          <a:p>
            <a:pPr algn="just"/>
            <a:endParaRPr lang="it-IT" dirty="0">
              <a:latin typeface="Arial" panose="020B0604020202020204" pitchFamily="34" charset="0"/>
              <a:cs typeface="Arial" panose="020B0604020202020204" pitchFamily="34" charset="0"/>
              <a:sym typeface="Wingdings" panose="05000000000000000000" pitchFamily="2" charset="2"/>
            </a:endParaRPr>
          </a:p>
          <a:p>
            <a:pPr algn="just"/>
            <a:r>
              <a:rPr lang="it-IT" b="1" dirty="0">
                <a:latin typeface="Arial" panose="020B0604020202020204" pitchFamily="34" charset="0"/>
                <a:cs typeface="Arial" panose="020B0604020202020204" pitchFamily="34" charset="0"/>
              </a:rPr>
              <a:t>D: Gli enti sportivi dilettantistici senza lavoratori sportivi ma solo con volontari  non retribuiti all’attivo, sono tenuti al DVR?</a:t>
            </a:r>
          </a:p>
          <a:p>
            <a:pPr algn="just"/>
            <a:r>
              <a:rPr lang="it-IT" b="1" dirty="0">
                <a:latin typeface="Arial" panose="020B0604020202020204" pitchFamily="34" charset="0"/>
                <a:cs typeface="Arial" panose="020B0604020202020204" pitchFamily="34" charset="0"/>
              </a:rPr>
              <a:t>R</a:t>
            </a:r>
            <a:r>
              <a:rPr lang="it-IT" dirty="0">
                <a:latin typeface="Arial" panose="020B0604020202020204" pitchFamily="34" charset="0"/>
                <a:cs typeface="Arial" panose="020B0604020202020204" pitchFamily="34" charset="0"/>
              </a:rPr>
              <a:t>: No, perché in questo caso la ASD/SSDRL è priva di lavoratori</a:t>
            </a:r>
            <a:r>
              <a:rPr lang="it-IT" dirty="0">
                <a:latin typeface="Arial" panose="020B0604020202020204" pitchFamily="34" charset="0"/>
                <a:cs typeface="Arial" panose="020B0604020202020204" pitchFamily="34" charset="0"/>
                <a:sym typeface="Wingdings" panose="05000000000000000000" pitchFamily="2" charset="2"/>
              </a:rPr>
              <a:t>. Si precisa però che è obbligatorio fornire idonea polizza assicurativa a tutela dei volontari.</a:t>
            </a:r>
          </a:p>
          <a:p>
            <a:pPr algn="just"/>
            <a:endParaRPr lang="it-IT" dirty="0">
              <a:latin typeface="Arial" panose="020B0604020202020204" pitchFamily="34" charset="0"/>
              <a:cs typeface="Arial" panose="020B0604020202020204" pitchFamily="34" charset="0"/>
              <a:sym typeface="Wingdings" panose="05000000000000000000" pitchFamily="2" charset="2"/>
            </a:endParaRPr>
          </a:p>
          <a:p>
            <a:pPr algn="just"/>
            <a:endParaRPr lang="it-IT" dirty="0">
              <a:latin typeface="Arial" panose="020B0604020202020204" pitchFamily="34" charset="0"/>
              <a:cs typeface="Arial" panose="020B0604020202020204" pitchFamily="34" charset="0"/>
              <a:sym typeface="Wingdings" panose="05000000000000000000" pitchFamily="2" charset="2"/>
            </a:endParaRPr>
          </a:p>
          <a:p>
            <a:pPr algn="just"/>
            <a:r>
              <a:rPr lang="it-IT" b="1" dirty="0">
                <a:latin typeface="Arial" panose="020B0604020202020204" pitchFamily="34" charset="0"/>
                <a:cs typeface="Arial" panose="020B0604020202020204" pitchFamily="34" charset="0"/>
              </a:rPr>
              <a:t>D: Gli enti sportivi dilettantistici senza lavoratori sportivi ma solo con collaboratori a P.IVA sono tenuti al DVR?</a:t>
            </a:r>
          </a:p>
          <a:p>
            <a:pPr algn="just"/>
            <a:r>
              <a:rPr lang="it-IT" b="1" dirty="0">
                <a:latin typeface="Arial" panose="020B0604020202020204" pitchFamily="34" charset="0"/>
                <a:cs typeface="Arial" panose="020B0604020202020204" pitchFamily="34" charset="0"/>
              </a:rPr>
              <a:t>R</a:t>
            </a:r>
            <a:r>
              <a:rPr lang="it-IT" dirty="0">
                <a:latin typeface="Arial" panose="020B0604020202020204" pitchFamily="34" charset="0"/>
                <a:cs typeface="Arial" panose="020B0604020202020204" pitchFamily="34" charset="0"/>
              </a:rPr>
              <a:t>: No, perché in questo caso la ASD/SSDRL è priva di lavoratori</a:t>
            </a:r>
            <a:r>
              <a:rPr lang="it-IT" dirty="0">
                <a:latin typeface="Arial" panose="020B0604020202020204" pitchFamily="34" charset="0"/>
                <a:cs typeface="Arial" panose="020B0604020202020204" pitchFamily="34" charset="0"/>
                <a:sym typeface="Wingdings" panose="05000000000000000000" pitchFamily="2" charset="2"/>
              </a:rPr>
              <a:t>. </a:t>
            </a:r>
            <a:endParaRPr lang="it-IT" dirty="0">
              <a:latin typeface="Arial" panose="020B0604020202020204" pitchFamily="34" charset="0"/>
              <a:cs typeface="Arial" panose="020B0604020202020204" pitchFamily="34" charset="0"/>
            </a:endParaRPr>
          </a:p>
          <a:p>
            <a:pPr algn="just"/>
            <a:endParaRPr lang="it-IT" dirty="0">
              <a:latin typeface="Arial" panose="020B0604020202020204" pitchFamily="34" charset="0"/>
              <a:cs typeface="Arial" panose="020B0604020202020204" pitchFamily="34" charset="0"/>
            </a:endParaRPr>
          </a:p>
        </p:txBody>
      </p:sp>
      <p:sp>
        <p:nvSpPr>
          <p:cNvPr id="2" name="CasellaDiTesto 1">
            <a:extLst>
              <a:ext uri="{FF2B5EF4-FFF2-40B4-BE49-F238E27FC236}">
                <a16:creationId xmlns:a16="http://schemas.microsoft.com/office/drawing/2014/main" id="{D2330C7A-39C2-5AAC-0B46-627FBA925603}"/>
              </a:ext>
            </a:extLst>
          </p:cNvPr>
          <p:cNvSpPr txBox="1"/>
          <p:nvPr/>
        </p:nvSpPr>
        <p:spPr>
          <a:xfrm>
            <a:off x="330200" y="338094"/>
            <a:ext cx="5923844" cy="400110"/>
          </a:xfrm>
          <a:prstGeom prst="rect">
            <a:avLst/>
          </a:prstGeom>
          <a:noFill/>
          <a:ln>
            <a:noFill/>
          </a:ln>
        </p:spPr>
        <p:txBody>
          <a:bodyPr wrap="square" rtlCol="0">
            <a:spAutoFit/>
          </a:bodyPr>
          <a:lstStyle/>
          <a:p>
            <a:r>
              <a:rPr lang="it-IT" sz="2000" b="1" dirty="0">
                <a:latin typeface="Arial" charset="0"/>
                <a:ea typeface="Arial" charset="0"/>
                <a:cs typeface="Arial" charset="0"/>
              </a:rPr>
              <a:t>FAQ – DVR E SICUREZZA SUL LAVORO</a:t>
            </a:r>
          </a:p>
        </p:txBody>
      </p:sp>
      <p:pic>
        <p:nvPicPr>
          <p:cNvPr id="3" name="Immagine 2">
            <a:extLst>
              <a:ext uri="{FF2B5EF4-FFF2-40B4-BE49-F238E27FC236}">
                <a16:creationId xmlns:a16="http://schemas.microsoft.com/office/drawing/2014/main" id="{EEF4E14C-4A6B-13D2-4C37-6B3A7E77C1F7}"/>
              </a:ext>
            </a:extLst>
          </p:cNvPr>
          <p:cNvPicPr>
            <a:picLocks noChangeAspect="1"/>
          </p:cNvPicPr>
          <p:nvPr/>
        </p:nvPicPr>
        <p:blipFill>
          <a:blip r:embed="rId3"/>
          <a:stretch>
            <a:fillRect/>
          </a:stretch>
        </p:blipFill>
        <p:spPr>
          <a:xfrm>
            <a:off x="7106478" y="19878"/>
            <a:ext cx="2017643" cy="910400"/>
          </a:xfrm>
          <a:prstGeom prst="rect">
            <a:avLst/>
          </a:prstGeom>
        </p:spPr>
      </p:pic>
    </p:spTree>
    <p:extLst>
      <p:ext uri="{BB962C8B-B14F-4D97-AF65-F5344CB8AC3E}">
        <p14:creationId xmlns:p14="http://schemas.microsoft.com/office/powerpoint/2010/main" val="27451165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DA11A735-C4FB-194C-A6F4-8F70D1EB30EA}" type="slidenum">
              <a:rPr lang="it-IT" smtClean="0"/>
              <a:t>15</a:t>
            </a:fld>
            <a:endParaRPr lang="it-IT"/>
          </a:p>
        </p:txBody>
      </p:sp>
      <p:grpSp>
        <p:nvGrpSpPr>
          <p:cNvPr id="5" name="Gruppo 4"/>
          <p:cNvGrpSpPr/>
          <p:nvPr/>
        </p:nvGrpSpPr>
        <p:grpSpPr>
          <a:xfrm>
            <a:off x="-72189" y="6218608"/>
            <a:ext cx="9302129" cy="639392"/>
            <a:chOff x="-96253" y="6098292"/>
            <a:chExt cx="12402839" cy="852523"/>
          </a:xfrm>
        </p:grpSpPr>
        <p:sp>
          <p:nvSpPr>
            <p:cNvPr id="6" name="Rettangolo 5"/>
            <p:cNvSpPr/>
            <p:nvPr/>
          </p:nvSpPr>
          <p:spPr>
            <a:xfrm>
              <a:off x="-96253" y="6098292"/>
              <a:ext cx="12402839" cy="8525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350"/>
            </a:p>
          </p:txBody>
        </p:sp>
        <p:pic>
          <p:nvPicPr>
            <p:cNvPr id="7" name="Immagin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14722" y="6364609"/>
              <a:ext cx="2162556" cy="329184"/>
            </a:xfrm>
            <a:prstGeom prst="rect">
              <a:avLst/>
            </a:prstGeom>
          </p:spPr>
        </p:pic>
      </p:grpSp>
      <p:sp>
        <p:nvSpPr>
          <p:cNvPr id="8" name="CasellaDiTesto 7"/>
          <p:cNvSpPr txBox="1"/>
          <p:nvPr/>
        </p:nvSpPr>
        <p:spPr>
          <a:xfrm>
            <a:off x="330200" y="338094"/>
            <a:ext cx="6127750" cy="400110"/>
          </a:xfrm>
          <a:prstGeom prst="rect">
            <a:avLst/>
          </a:prstGeom>
          <a:noFill/>
          <a:ln>
            <a:noFill/>
          </a:ln>
        </p:spPr>
        <p:txBody>
          <a:bodyPr wrap="square" rtlCol="0">
            <a:spAutoFit/>
          </a:bodyPr>
          <a:lstStyle/>
          <a:p>
            <a:r>
              <a:rPr lang="it-IT" sz="2000" b="1" dirty="0">
                <a:latin typeface="Arial" charset="0"/>
                <a:ea typeface="Arial" charset="0"/>
                <a:cs typeface="Arial" charset="0"/>
              </a:rPr>
              <a:t>FAQ – AGGIORNAMENTO STATUTO e ALTRO</a:t>
            </a:r>
          </a:p>
        </p:txBody>
      </p:sp>
      <p:sp>
        <p:nvSpPr>
          <p:cNvPr id="9" name="Rettangolo 8"/>
          <p:cNvSpPr/>
          <p:nvPr/>
        </p:nvSpPr>
        <p:spPr>
          <a:xfrm>
            <a:off x="330200" y="948855"/>
            <a:ext cx="8407400" cy="5355312"/>
          </a:xfrm>
          <a:prstGeom prst="rect">
            <a:avLst/>
          </a:prstGeom>
        </p:spPr>
        <p:txBody>
          <a:bodyPr wrap="square">
            <a:spAutoFit/>
          </a:bodyPr>
          <a:lstStyle/>
          <a:p>
            <a:pPr algn="just"/>
            <a:r>
              <a:rPr lang="it-IT" b="1" dirty="0">
                <a:latin typeface="Arial" panose="020B0604020202020204" pitchFamily="34" charset="0"/>
                <a:cs typeface="Arial" panose="020B0604020202020204" pitchFamily="34" charset="0"/>
              </a:rPr>
              <a:t>D: Chi può assumere la qualifica di Ente Sportivo Dilettantistico?</a:t>
            </a:r>
          </a:p>
          <a:p>
            <a:pPr algn="just"/>
            <a:r>
              <a:rPr lang="it-IT" b="1" dirty="0">
                <a:latin typeface="Arial" panose="020B0604020202020204" pitchFamily="34" charset="0"/>
                <a:cs typeface="Arial" panose="020B0604020202020204" pitchFamily="34" charset="0"/>
              </a:rPr>
              <a:t>R</a:t>
            </a:r>
            <a:r>
              <a:rPr lang="it-IT" dirty="0">
                <a:latin typeface="Arial" panose="020B0604020202020204" pitchFamily="34" charset="0"/>
                <a:cs typeface="Arial" panose="020B0604020202020204" pitchFamily="34" charset="0"/>
              </a:rPr>
              <a:t>: Dal 1° luglio 2023 possono assumere la qualifica di Ente Sportivo Dilettantistico le associazioni (riconosciute o non riconosciute), le società (di capitali e cooperative) e gli enti del Terzo settore che esercitano, come attività d’interesse generale, l’organizzazione e gestione di attività sportive dilettantistiche.</a:t>
            </a:r>
          </a:p>
          <a:p>
            <a:pPr algn="just"/>
            <a:endParaRPr lang="it-IT" dirty="0">
              <a:latin typeface="Arial" panose="020B0604020202020204" pitchFamily="34" charset="0"/>
              <a:cs typeface="Arial" panose="020B0604020202020204" pitchFamily="34" charset="0"/>
            </a:endParaRPr>
          </a:p>
          <a:p>
            <a:pPr algn="just"/>
            <a:r>
              <a:rPr lang="it-IT" b="1" dirty="0">
                <a:latin typeface="Arial" panose="020B0604020202020204" pitchFamily="34" charset="0"/>
                <a:cs typeface="Arial" panose="020B0604020202020204" pitchFamily="34" charset="0"/>
              </a:rPr>
              <a:t>D: Cosa si intende per esercizio di attività sportiva dilettantistica?</a:t>
            </a:r>
          </a:p>
          <a:p>
            <a:pPr algn="just"/>
            <a:r>
              <a:rPr lang="it-IT" b="1" dirty="0">
                <a:latin typeface="Arial" panose="020B0604020202020204" pitchFamily="34" charset="0"/>
                <a:cs typeface="Arial" panose="020B0604020202020204" pitchFamily="34" charset="0"/>
              </a:rPr>
              <a:t>R</a:t>
            </a:r>
            <a:r>
              <a:rPr lang="it-IT" dirty="0">
                <a:latin typeface="Arial" panose="020B0604020202020204" pitchFamily="34" charset="0"/>
                <a:cs typeface="Arial" panose="020B0604020202020204" pitchFamily="34" charset="0"/>
              </a:rPr>
              <a:t>: Gli enti sportivi dilettantistici sono tenuti a svolgere, in via stabile e principale l’organizzazione e gestione di attività sportive dilettantistiche, ivi comprese la formazione, didattica, preparazione e assistenza all’attività sportiva dilettantistica. Gli enti potranno svolgere anche attività diverse, TUTTAVIA solo se previste in statuto, solo se secondarie e strumentali all’attività principale e COMUNQUE secondo criteri e limiti fissati da un decreto di prossima attuazione.</a:t>
            </a:r>
          </a:p>
          <a:p>
            <a:pPr algn="just"/>
            <a:endParaRPr lang="it-IT" dirty="0">
              <a:latin typeface="Arial" panose="020B0604020202020204" pitchFamily="34" charset="0"/>
              <a:cs typeface="Arial" panose="020B0604020202020204" pitchFamily="34" charset="0"/>
            </a:endParaRPr>
          </a:p>
          <a:p>
            <a:pPr algn="just"/>
            <a:r>
              <a:rPr lang="it-IT" b="1" dirty="0">
                <a:latin typeface="Arial" panose="020B0604020202020204" pitchFamily="34" charset="0"/>
                <a:cs typeface="Arial" panose="020B0604020202020204" pitchFamily="34" charset="0"/>
              </a:rPr>
              <a:t>D: Le sponsorizzazioni sono attività secondarie a tutti gli effetti?</a:t>
            </a:r>
          </a:p>
          <a:p>
            <a:pPr algn="just"/>
            <a:r>
              <a:rPr lang="it-IT" b="1" dirty="0">
                <a:latin typeface="Arial" panose="020B0604020202020204" pitchFamily="34" charset="0"/>
                <a:cs typeface="Arial" panose="020B0604020202020204" pitchFamily="34" charset="0"/>
              </a:rPr>
              <a:t>R</a:t>
            </a:r>
            <a:r>
              <a:rPr lang="it-IT" dirty="0">
                <a:latin typeface="Arial" panose="020B0604020202020204" pitchFamily="34" charset="0"/>
                <a:cs typeface="Arial" panose="020B0604020202020204" pitchFamily="34" charset="0"/>
              </a:rPr>
              <a:t>: I proventi derivanti da rapporti di </a:t>
            </a:r>
            <a:r>
              <a:rPr lang="it-IT" b="1" i="1" dirty="0">
                <a:latin typeface="Arial" panose="020B0604020202020204" pitchFamily="34" charset="0"/>
                <a:cs typeface="Arial" panose="020B0604020202020204" pitchFamily="34" charset="0"/>
              </a:rPr>
              <a:t>sponsorizzazione</a:t>
            </a:r>
            <a:r>
              <a:rPr lang="it-IT" dirty="0">
                <a:latin typeface="Arial" panose="020B0604020202020204" pitchFamily="34" charset="0"/>
                <a:cs typeface="Arial" panose="020B0604020202020204" pitchFamily="34" charset="0"/>
              </a:rPr>
              <a:t>, </a:t>
            </a:r>
            <a:r>
              <a:rPr lang="it-IT" b="1" i="1" dirty="0" err="1">
                <a:latin typeface="Arial" panose="020B0604020202020204" pitchFamily="34" charset="0"/>
                <a:cs typeface="Arial" panose="020B0604020202020204" pitchFamily="34" charset="0"/>
              </a:rPr>
              <a:t>promopubblicitari</a:t>
            </a:r>
            <a:r>
              <a:rPr lang="it-IT" dirty="0">
                <a:latin typeface="Arial" panose="020B0604020202020204" pitchFamily="34" charset="0"/>
                <a:cs typeface="Arial" panose="020B0604020202020204" pitchFamily="34" charset="0"/>
              </a:rPr>
              <a:t>, </a:t>
            </a:r>
            <a:r>
              <a:rPr lang="it-IT" b="1" i="1" dirty="0">
                <a:latin typeface="Arial" panose="020B0604020202020204" pitchFamily="34" charset="0"/>
                <a:cs typeface="Arial" panose="020B0604020202020204" pitchFamily="34" charset="0"/>
              </a:rPr>
              <a:t>cessione di diritti </a:t>
            </a:r>
            <a:r>
              <a:rPr lang="it-IT" dirty="0">
                <a:latin typeface="Arial" panose="020B0604020202020204" pitchFamily="34" charset="0"/>
                <a:cs typeface="Arial" panose="020B0604020202020204" pitchFamily="34" charset="0"/>
              </a:rPr>
              <a:t>sono e continuano ad essere attività commerciali MA sono esclusi dal computo dei criteri e dei limiti delle attività secondarie</a:t>
            </a:r>
          </a:p>
        </p:txBody>
      </p:sp>
      <p:pic>
        <p:nvPicPr>
          <p:cNvPr id="2" name="Immagine 1">
            <a:extLst>
              <a:ext uri="{FF2B5EF4-FFF2-40B4-BE49-F238E27FC236}">
                <a16:creationId xmlns:a16="http://schemas.microsoft.com/office/drawing/2014/main" id="{4FE370C2-2968-793E-C955-9E590A76179D}"/>
              </a:ext>
            </a:extLst>
          </p:cNvPr>
          <p:cNvPicPr>
            <a:picLocks noChangeAspect="1"/>
          </p:cNvPicPr>
          <p:nvPr/>
        </p:nvPicPr>
        <p:blipFill>
          <a:blip r:embed="rId3"/>
          <a:stretch>
            <a:fillRect/>
          </a:stretch>
        </p:blipFill>
        <p:spPr>
          <a:xfrm>
            <a:off x="7106478" y="19878"/>
            <a:ext cx="2017643" cy="910400"/>
          </a:xfrm>
          <a:prstGeom prst="rect">
            <a:avLst/>
          </a:prstGeom>
        </p:spPr>
      </p:pic>
    </p:spTree>
    <p:extLst>
      <p:ext uri="{BB962C8B-B14F-4D97-AF65-F5344CB8AC3E}">
        <p14:creationId xmlns:p14="http://schemas.microsoft.com/office/powerpoint/2010/main" val="11620066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DA11A735-C4FB-194C-A6F4-8F70D1EB30EA}" type="slidenum">
              <a:rPr lang="it-IT" smtClean="0"/>
              <a:t>16</a:t>
            </a:fld>
            <a:endParaRPr lang="it-IT"/>
          </a:p>
        </p:txBody>
      </p:sp>
      <p:grpSp>
        <p:nvGrpSpPr>
          <p:cNvPr id="5" name="Gruppo 4"/>
          <p:cNvGrpSpPr/>
          <p:nvPr/>
        </p:nvGrpSpPr>
        <p:grpSpPr>
          <a:xfrm>
            <a:off x="-72189" y="6218608"/>
            <a:ext cx="9302129" cy="639392"/>
            <a:chOff x="-96253" y="6098292"/>
            <a:chExt cx="12402839" cy="852523"/>
          </a:xfrm>
        </p:grpSpPr>
        <p:sp>
          <p:nvSpPr>
            <p:cNvPr id="6" name="Rettangolo 5"/>
            <p:cNvSpPr/>
            <p:nvPr/>
          </p:nvSpPr>
          <p:spPr>
            <a:xfrm>
              <a:off x="-96253" y="6098292"/>
              <a:ext cx="12402839" cy="8525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350"/>
            </a:p>
          </p:txBody>
        </p:sp>
        <p:pic>
          <p:nvPicPr>
            <p:cNvPr id="7" name="Immagin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14722" y="6364609"/>
              <a:ext cx="2162556" cy="329184"/>
            </a:xfrm>
            <a:prstGeom prst="rect">
              <a:avLst/>
            </a:prstGeom>
          </p:spPr>
        </p:pic>
      </p:grpSp>
      <p:sp>
        <p:nvSpPr>
          <p:cNvPr id="8" name="Rettangolo 7"/>
          <p:cNvSpPr/>
          <p:nvPr/>
        </p:nvSpPr>
        <p:spPr>
          <a:xfrm>
            <a:off x="330200" y="986640"/>
            <a:ext cx="8407400" cy="4247317"/>
          </a:xfrm>
          <a:prstGeom prst="rect">
            <a:avLst/>
          </a:prstGeom>
        </p:spPr>
        <p:txBody>
          <a:bodyPr wrap="square">
            <a:spAutoFit/>
          </a:bodyPr>
          <a:lstStyle/>
          <a:p>
            <a:pPr algn="just"/>
            <a:endParaRPr lang="it-IT" dirty="0">
              <a:latin typeface="Arial" panose="020B0604020202020204" pitchFamily="34" charset="0"/>
              <a:cs typeface="Arial" panose="020B0604020202020204" pitchFamily="34" charset="0"/>
              <a:sym typeface="Wingdings" panose="05000000000000000000" pitchFamily="2" charset="2"/>
            </a:endParaRPr>
          </a:p>
          <a:p>
            <a:pPr algn="just"/>
            <a:r>
              <a:rPr lang="it-IT" b="1" dirty="0">
                <a:latin typeface="Arial" panose="020B0604020202020204" pitchFamily="34" charset="0"/>
                <a:cs typeface="Arial" panose="020B0604020202020204" pitchFamily="34" charset="0"/>
              </a:rPr>
              <a:t>D: Lo statuto deve descrivere in modo puntuale le attività (principali e secondarie) svolte dall’Ente Sportivo Dilettantistico?</a:t>
            </a:r>
          </a:p>
          <a:p>
            <a:pPr algn="just"/>
            <a:r>
              <a:rPr lang="it-IT" b="1" dirty="0">
                <a:latin typeface="Arial" panose="020B0604020202020204" pitchFamily="34" charset="0"/>
                <a:cs typeface="Arial" panose="020B0604020202020204" pitchFamily="34" charset="0"/>
              </a:rPr>
              <a:t>R</a:t>
            </a:r>
            <a:r>
              <a:rPr lang="it-IT" dirty="0">
                <a:latin typeface="Arial" panose="020B0604020202020204" pitchFamily="34" charset="0"/>
                <a:cs typeface="Arial" panose="020B0604020202020204" pitchFamily="34" charset="0"/>
              </a:rPr>
              <a:t>: La risposta è assolutamente sì. Le attività secondarie peraltro sono ammesse solo se lo statuto le consente (le prevede) e solo se hanno un carattere secondario e strumentale rispetto alle attività istituzionali</a:t>
            </a:r>
            <a:r>
              <a:rPr lang="it-IT" dirty="0">
                <a:latin typeface="Arial" panose="020B0604020202020204" pitchFamily="34" charset="0"/>
                <a:cs typeface="Arial" panose="020B0604020202020204" pitchFamily="34" charset="0"/>
                <a:sym typeface="Wingdings" panose="05000000000000000000" pitchFamily="2" charset="2"/>
              </a:rPr>
              <a:t>. </a:t>
            </a:r>
          </a:p>
          <a:p>
            <a:pPr algn="just"/>
            <a:r>
              <a:rPr lang="it-IT" dirty="0">
                <a:latin typeface="Arial" panose="020B0604020202020204" pitchFamily="34" charset="0"/>
                <a:cs typeface="Arial" panose="020B0604020202020204" pitchFamily="34" charset="0"/>
                <a:sym typeface="Wingdings" panose="05000000000000000000" pitchFamily="2" charset="2"/>
              </a:rPr>
              <a:t>Tuttavia è in corso di emanazione un Decreto che stabilirà criteri e limiti delle attività secondarie.</a:t>
            </a:r>
            <a:endParaRPr lang="it-IT" dirty="0">
              <a:latin typeface="Arial" panose="020B0604020202020204" pitchFamily="34" charset="0"/>
              <a:cs typeface="Arial" panose="020B0604020202020204" pitchFamily="34" charset="0"/>
            </a:endParaRPr>
          </a:p>
          <a:p>
            <a:pPr algn="just"/>
            <a:endParaRPr lang="it-IT" dirty="0">
              <a:latin typeface="Arial" panose="020B0604020202020204" pitchFamily="34" charset="0"/>
              <a:cs typeface="Arial" panose="020B0604020202020204" pitchFamily="34" charset="0"/>
              <a:sym typeface="Wingdings" panose="05000000000000000000" pitchFamily="2" charset="2"/>
            </a:endParaRPr>
          </a:p>
          <a:p>
            <a:pPr algn="just"/>
            <a:endParaRPr lang="it-IT" dirty="0">
              <a:latin typeface="Arial" panose="020B0604020202020204" pitchFamily="34" charset="0"/>
              <a:cs typeface="Arial" panose="020B0604020202020204" pitchFamily="34" charset="0"/>
              <a:sym typeface="Wingdings" panose="05000000000000000000" pitchFamily="2" charset="2"/>
            </a:endParaRPr>
          </a:p>
          <a:p>
            <a:pPr algn="just"/>
            <a:r>
              <a:rPr lang="it-IT" b="1" dirty="0">
                <a:latin typeface="Arial" panose="020B0604020202020204" pitchFamily="34" charset="0"/>
                <a:cs typeface="Arial" panose="020B0604020202020204" pitchFamily="34" charset="0"/>
              </a:rPr>
              <a:t>D: Quanto tempo abbiamo per conformare gli statuti alle nuove disposizioni?</a:t>
            </a:r>
          </a:p>
          <a:p>
            <a:pPr algn="just"/>
            <a:r>
              <a:rPr lang="it-IT" b="1" dirty="0">
                <a:latin typeface="Arial" panose="020B0604020202020204" pitchFamily="34" charset="0"/>
                <a:cs typeface="Arial" panose="020B0604020202020204" pitchFamily="34" charset="0"/>
              </a:rPr>
              <a:t>R</a:t>
            </a:r>
            <a:r>
              <a:rPr lang="it-IT" dirty="0">
                <a:latin typeface="Arial" panose="020B0604020202020204" pitchFamily="34" charset="0"/>
                <a:cs typeface="Arial" panose="020B0604020202020204" pitchFamily="34" charset="0"/>
              </a:rPr>
              <a:t>: Il </a:t>
            </a:r>
            <a:r>
              <a:rPr lang="it-IT" dirty="0" err="1">
                <a:latin typeface="Arial" panose="020B0604020202020204" pitchFamily="34" charset="0"/>
                <a:cs typeface="Arial" panose="020B0604020202020204" pitchFamily="34" charset="0"/>
              </a:rPr>
              <a:t>DLgs</a:t>
            </a:r>
            <a:r>
              <a:rPr lang="it-IT" dirty="0">
                <a:latin typeface="Arial" panose="020B0604020202020204" pitchFamily="34" charset="0"/>
                <a:cs typeface="Arial" panose="020B0604020202020204" pitchFamily="34" charset="0"/>
              </a:rPr>
              <a:t> 36/2021 prevede che gli adeguamenti statutari debbano essere effettuati entro la data del 31/12/2023</a:t>
            </a:r>
            <a:r>
              <a:rPr lang="it-IT" dirty="0">
                <a:latin typeface="Arial" panose="020B0604020202020204" pitchFamily="34" charset="0"/>
                <a:cs typeface="Arial" panose="020B0604020202020204" pitchFamily="34" charset="0"/>
                <a:sym typeface="Wingdings" panose="05000000000000000000" pitchFamily="2" charset="2"/>
              </a:rPr>
              <a:t>. </a:t>
            </a:r>
            <a:endParaRPr lang="it-IT" dirty="0">
              <a:latin typeface="Arial" panose="020B0604020202020204" pitchFamily="34" charset="0"/>
              <a:cs typeface="Arial" panose="020B0604020202020204" pitchFamily="34" charset="0"/>
            </a:endParaRPr>
          </a:p>
          <a:p>
            <a:pPr algn="just"/>
            <a:endParaRPr lang="it-IT" dirty="0">
              <a:latin typeface="Arial" panose="020B0604020202020204" pitchFamily="34" charset="0"/>
              <a:cs typeface="Arial" panose="020B0604020202020204" pitchFamily="34" charset="0"/>
            </a:endParaRPr>
          </a:p>
        </p:txBody>
      </p:sp>
      <p:sp>
        <p:nvSpPr>
          <p:cNvPr id="2" name="CasellaDiTesto 1">
            <a:extLst>
              <a:ext uri="{FF2B5EF4-FFF2-40B4-BE49-F238E27FC236}">
                <a16:creationId xmlns:a16="http://schemas.microsoft.com/office/drawing/2014/main" id="{4A4F715D-079A-D100-AF58-8E1984154D43}"/>
              </a:ext>
            </a:extLst>
          </p:cNvPr>
          <p:cNvSpPr txBox="1"/>
          <p:nvPr/>
        </p:nvSpPr>
        <p:spPr>
          <a:xfrm>
            <a:off x="330200" y="338094"/>
            <a:ext cx="6127750" cy="400110"/>
          </a:xfrm>
          <a:prstGeom prst="rect">
            <a:avLst/>
          </a:prstGeom>
          <a:noFill/>
          <a:ln>
            <a:noFill/>
          </a:ln>
        </p:spPr>
        <p:txBody>
          <a:bodyPr wrap="square" rtlCol="0">
            <a:spAutoFit/>
          </a:bodyPr>
          <a:lstStyle/>
          <a:p>
            <a:r>
              <a:rPr lang="it-IT" sz="2000" b="1" dirty="0">
                <a:latin typeface="Arial" charset="0"/>
                <a:ea typeface="Arial" charset="0"/>
                <a:cs typeface="Arial" charset="0"/>
              </a:rPr>
              <a:t>FAQ – AGGIORNAMENTO STATUTO e ALTRO</a:t>
            </a:r>
          </a:p>
        </p:txBody>
      </p:sp>
      <p:pic>
        <p:nvPicPr>
          <p:cNvPr id="3" name="Immagine 2">
            <a:extLst>
              <a:ext uri="{FF2B5EF4-FFF2-40B4-BE49-F238E27FC236}">
                <a16:creationId xmlns:a16="http://schemas.microsoft.com/office/drawing/2014/main" id="{2C0D86F7-8B6D-D03A-EB16-5DFC5BBEEDF3}"/>
              </a:ext>
            </a:extLst>
          </p:cNvPr>
          <p:cNvPicPr>
            <a:picLocks noChangeAspect="1"/>
          </p:cNvPicPr>
          <p:nvPr/>
        </p:nvPicPr>
        <p:blipFill>
          <a:blip r:embed="rId3"/>
          <a:stretch>
            <a:fillRect/>
          </a:stretch>
        </p:blipFill>
        <p:spPr>
          <a:xfrm>
            <a:off x="7106478" y="19878"/>
            <a:ext cx="2017643" cy="910400"/>
          </a:xfrm>
          <a:prstGeom prst="rect">
            <a:avLst/>
          </a:prstGeom>
        </p:spPr>
      </p:pic>
    </p:spTree>
    <p:extLst>
      <p:ext uri="{BB962C8B-B14F-4D97-AF65-F5344CB8AC3E}">
        <p14:creationId xmlns:p14="http://schemas.microsoft.com/office/powerpoint/2010/main" val="8340330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DA11A735-C4FB-194C-A6F4-8F70D1EB30EA}" type="slidenum">
              <a:rPr lang="it-IT" smtClean="0"/>
              <a:t>17</a:t>
            </a:fld>
            <a:endParaRPr lang="it-IT"/>
          </a:p>
        </p:txBody>
      </p:sp>
      <p:grpSp>
        <p:nvGrpSpPr>
          <p:cNvPr id="5" name="Gruppo 4"/>
          <p:cNvGrpSpPr/>
          <p:nvPr/>
        </p:nvGrpSpPr>
        <p:grpSpPr>
          <a:xfrm>
            <a:off x="-72189" y="6218608"/>
            <a:ext cx="9302129" cy="639392"/>
            <a:chOff x="-96253" y="6098292"/>
            <a:chExt cx="12402839" cy="852523"/>
          </a:xfrm>
        </p:grpSpPr>
        <p:sp>
          <p:nvSpPr>
            <p:cNvPr id="6" name="Rettangolo 5"/>
            <p:cNvSpPr/>
            <p:nvPr/>
          </p:nvSpPr>
          <p:spPr>
            <a:xfrm>
              <a:off x="-96253" y="6098292"/>
              <a:ext cx="12402839" cy="8525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350"/>
            </a:p>
          </p:txBody>
        </p:sp>
        <p:pic>
          <p:nvPicPr>
            <p:cNvPr id="7" name="Immagin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14722" y="6364609"/>
              <a:ext cx="2162556" cy="329184"/>
            </a:xfrm>
            <a:prstGeom prst="rect">
              <a:avLst/>
            </a:prstGeom>
          </p:spPr>
        </p:pic>
      </p:grpSp>
      <p:sp>
        <p:nvSpPr>
          <p:cNvPr id="8" name="Rettangolo 7"/>
          <p:cNvSpPr/>
          <p:nvPr/>
        </p:nvSpPr>
        <p:spPr>
          <a:xfrm>
            <a:off x="330200" y="986640"/>
            <a:ext cx="8407400" cy="4801314"/>
          </a:xfrm>
          <a:prstGeom prst="rect">
            <a:avLst/>
          </a:prstGeom>
        </p:spPr>
        <p:txBody>
          <a:bodyPr wrap="square">
            <a:spAutoFit/>
          </a:bodyPr>
          <a:lstStyle/>
          <a:p>
            <a:pPr algn="just"/>
            <a:endParaRPr lang="it-IT" b="1" dirty="0">
              <a:latin typeface="Arial" panose="020B0604020202020204" pitchFamily="34" charset="0"/>
              <a:cs typeface="Arial" panose="020B0604020202020204" pitchFamily="34" charset="0"/>
            </a:endParaRPr>
          </a:p>
          <a:p>
            <a:pPr algn="just"/>
            <a:r>
              <a:rPr lang="it-IT" b="1" dirty="0">
                <a:latin typeface="Arial" panose="020B0604020202020204" pitchFamily="34" charset="0"/>
                <a:cs typeface="Arial" panose="020B0604020202020204" pitchFamily="34" charset="0"/>
              </a:rPr>
              <a:t>D: Oltre alla precisazione delle attività svolte, gli statuti devono avere e contenere altre clausole?</a:t>
            </a:r>
          </a:p>
          <a:p>
            <a:pPr algn="just"/>
            <a:r>
              <a:rPr lang="it-IT" b="1" dirty="0">
                <a:latin typeface="Arial" panose="020B0604020202020204" pitchFamily="34" charset="0"/>
                <a:cs typeface="Arial" panose="020B0604020202020204" pitchFamily="34" charset="0"/>
              </a:rPr>
              <a:t>R</a:t>
            </a:r>
            <a:r>
              <a:rPr lang="it-IT" dirty="0">
                <a:latin typeface="Arial" panose="020B0604020202020204" pitchFamily="34" charset="0"/>
                <a:cs typeface="Arial" panose="020B0604020202020204" pitchFamily="34" charset="0"/>
              </a:rPr>
              <a:t>: In ogni caso devono contenere tutte le indicazioni previste per le ASD ed SSDRL dall’articolo 148 comma 8 TUIR e dalla L 289/2002 Art. 90 comma 18</a:t>
            </a:r>
            <a:r>
              <a:rPr lang="it-IT" dirty="0">
                <a:latin typeface="Arial" panose="020B0604020202020204" pitchFamily="34" charset="0"/>
                <a:cs typeface="Arial" panose="020B0604020202020204" pitchFamily="34" charset="0"/>
                <a:sym typeface="Wingdings" panose="05000000000000000000" pitchFamily="2" charset="2"/>
              </a:rPr>
              <a:t>. </a:t>
            </a:r>
          </a:p>
          <a:p>
            <a:pPr algn="just"/>
            <a:endParaRPr lang="it-IT" dirty="0">
              <a:latin typeface="Arial" panose="020B0604020202020204" pitchFamily="34" charset="0"/>
              <a:cs typeface="Arial" panose="020B0604020202020204" pitchFamily="34" charset="0"/>
            </a:endParaRPr>
          </a:p>
          <a:p>
            <a:pPr algn="just"/>
            <a:endParaRPr lang="it-IT" dirty="0">
              <a:latin typeface="Arial" panose="020B0604020202020204" pitchFamily="34" charset="0"/>
              <a:cs typeface="Arial" panose="020B0604020202020204" pitchFamily="34" charset="0"/>
            </a:endParaRPr>
          </a:p>
          <a:p>
            <a:pPr algn="just"/>
            <a:r>
              <a:rPr lang="it-IT" b="1" dirty="0">
                <a:latin typeface="Arial" panose="020B0604020202020204" pitchFamily="34" charset="0"/>
                <a:cs typeface="Arial" panose="020B0604020202020204" pitchFamily="34" charset="0"/>
              </a:rPr>
              <a:t>D: è vero che è prevista la incompatibilità delle cariche in altri Enti Sportivi Dilettantistici?</a:t>
            </a:r>
          </a:p>
          <a:p>
            <a:pPr algn="just"/>
            <a:r>
              <a:rPr lang="it-IT" b="1" dirty="0">
                <a:latin typeface="Arial" panose="020B0604020202020204" pitchFamily="34" charset="0"/>
                <a:cs typeface="Arial" panose="020B0604020202020204" pitchFamily="34" charset="0"/>
              </a:rPr>
              <a:t>R</a:t>
            </a:r>
            <a:r>
              <a:rPr lang="it-IT" dirty="0">
                <a:latin typeface="Arial" panose="020B0604020202020204" pitchFamily="34" charset="0"/>
                <a:cs typeface="Arial" panose="020B0604020202020204" pitchFamily="34" charset="0"/>
              </a:rPr>
              <a:t>: Si conferma che al 1° luglio 2023 è fatto divieto agli amministratori di ASD/SSDRL di ricoprire qualsiasi carica in altri Enti Sportivi Dilettantistici nell’ambito della medesima Federazione sportiva nazionale, disciplina sportiva associata o Ente di Promozione Sportiva riconosciuti dal Coni</a:t>
            </a:r>
            <a:r>
              <a:rPr lang="it-IT" dirty="0">
                <a:latin typeface="Arial" panose="020B0604020202020204" pitchFamily="34" charset="0"/>
                <a:cs typeface="Arial" panose="020B0604020202020204" pitchFamily="34" charset="0"/>
                <a:sym typeface="Wingdings" panose="05000000000000000000" pitchFamily="2" charset="2"/>
              </a:rPr>
              <a:t>. </a:t>
            </a:r>
          </a:p>
          <a:p>
            <a:pPr algn="just"/>
            <a:r>
              <a:rPr lang="it-IT" dirty="0">
                <a:latin typeface="Arial" panose="020B0604020202020204" pitchFamily="34" charset="0"/>
                <a:cs typeface="Arial" panose="020B0604020202020204" pitchFamily="34" charset="0"/>
                <a:sym typeface="Wingdings" panose="05000000000000000000" pitchFamily="2" charset="2"/>
              </a:rPr>
              <a:t> Verificate per sicurezza sul vostro </a:t>
            </a:r>
            <a:r>
              <a:rPr lang="it-IT" b="1" dirty="0">
                <a:latin typeface="Arial" panose="020B0604020202020204" pitchFamily="34" charset="0"/>
                <a:cs typeface="Arial" panose="020B0604020202020204" pitchFamily="34" charset="0"/>
                <a:sym typeface="Wingdings" panose="05000000000000000000" pitchFamily="2" charset="2"/>
              </a:rPr>
              <a:t>cassetto fiscale </a:t>
            </a:r>
            <a:r>
              <a:rPr lang="it-IT" dirty="0">
                <a:latin typeface="Arial" panose="020B0604020202020204" pitchFamily="34" charset="0"/>
                <a:cs typeface="Arial" panose="020B0604020202020204" pitchFamily="34" charset="0"/>
                <a:sym typeface="Wingdings" panose="05000000000000000000" pitchFamily="2" charset="2"/>
              </a:rPr>
              <a:t>di non avere refusi di cariche precedenti erroneamente non cancellati</a:t>
            </a:r>
          </a:p>
          <a:p>
            <a:pPr algn="just"/>
            <a:endParaRPr lang="it-IT" dirty="0">
              <a:latin typeface="Arial" panose="020B0604020202020204" pitchFamily="34" charset="0"/>
              <a:cs typeface="Arial" panose="020B0604020202020204" pitchFamily="34" charset="0"/>
              <a:sym typeface="Wingdings" panose="05000000000000000000" pitchFamily="2" charset="2"/>
            </a:endParaRPr>
          </a:p>
          <a:p>
            <a:pPr algn="just"/>
            <a:endParaRPr lang="it-IT" dirty="0">
              <a:latin typeface="Arial" panose="020B0604020202020204" pitchFamily="34" charset="0"/>
              <a:cs typeface="Arial" panose="020B0604020202020204" pitchFamily="34" charset="0"/>
            </a:endParaRPr>
          </a:p>
        </p:txBody>
      </p:sp>
      <p:sp>
        <p:nvSpPr>
          <p:cNvPr id="2" name="CasellaDiTesto 1">
            <a:extLst>
              <a:ext uri="{FF2B5EF4-FFF2-40B4-BE49-F238E27FC236}">
                <a16:creationId xmlns:a16="http://schemas.microsoft.com/office/drawing/2014/main" id="{26F42165-2FBC-1AF8-AF56-65F14FEDC644}"/>
              </a:ext>
            </a:extLst>
          </p:cNvPr>
          <p:cNvSpPr txBox="1"/>
          <p:nvPr/>
        </p:nvSpPr>
        <p:spPr>
          <a:xfrm>
            <a:off x="330200" y="338094"/>
            <a:ext cx="6127750" cy="400110"/>
          </a:xfrm>
          <a:prstGeom prst="rect">
            <a:avLst/>
          </a:prstGeom>
          <a:noFill/>
          <a:ln>
            <a:noFill/>
          </a:ln>
        </p:spPr>
        <p:txBody>
          <a:bodyPr wrap="square" rtlCol="0">
            <a:spAutoFit/>
          </a:bodyPr>
          <a:lstStyle/>
          <a:p>
            <a:r>
              <a:rPr lang="it-IT" sz="2000" b="1" dirty="0">
                <a:latin typeface="Arial" charset="0"/>
                <a:ea typeface="Arial" charset="0"/>
                <a:cs typeface="Arial" charset="0"/>
              </a:rPr>
              <a:t>FAQ – AGGIORNAMENTO STATUTO e ALTRO</a:t>
            </a:r>
          </a:p>
        </p:txBody>
      </p:sp>
      <p:pic>
        <p:nvPicPr>
          <p:cNvPr id="3" name="Immagine 2">
            <a:extLst>
              <a:ext uri="{FF2B5EF4-FFF2-40B4-BE49-F238E27FC236}">
                <a16:creationId xmlns:a16="http://schemas.microsoft.com/office/drawing/2014/main" id="{3DA363F2-75F9-48AB-ECC7-91A594102439}"/>
              </a:ext>
            </a:extLst>
          </p:cNvPr>
          <p:cNvPicPr>
            <a:picLocks noChangeAspect="1"/>
          </p:cNvPicPr>
          <p:nvPr/>
        </p:nvPicPr>
        <p:blipFill>
          <a:blip r:embed="rId3"/>
          <a:stretch>
            <a:fillRect/>
          </a:stretch>
        </p:blipFill>
        <p:spPr>
          <a:xfrm>
            <a:off x="7106478" y="19878"/>
            <a:ext cx="2017643" cy="910400"/>
          </a:xfrm>
          <a:prstGeom prst="rect">
            <a:avLst/>
          </a:prstGeom>
        </p:spPr>
      </p:pic>
    </p:spTree>
    <p:extLst>
      <p:ext uri="{BB962C8B-B14F-4D97-AF65-F5344CB8AC3E}">
        <p14:creationId xmlns:p14="http://schemas.microsoft.com/office/powerpoint/2010/main" val="11619658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ttangolo 6"/>
          <p:cNvSpPr/>
          <p:nvPr/>
        </p:nvSpPr>
        <p:spPr>
          <a:xfrm>
            <a:off x="0" y="0"/>
            <a:ext cx="9144000" cy="6912142"/>
          </a:xfrm>
          <a:prstGeom prst="rect">
            <a:avLst/>
          </a:prstGeom>
          <a:solidFill>
            <a:srgbClr val="5192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350"/>
          </a:p>
        </p:txBody>
      </p:sp>
      <p:pic>
        <p:nvPicPr>
          <p:cNvPr id="8" name="Immagine 7"/>
          <p:cNvPicPr>
            <a:picLocks noChangeAspect="1"/>
          </p:cNvPicPr>
          <p:nvPr/>
        </p:nvPicPr>
        <p:blipFill rotWithShape="1">
          <a:blip r:embed="rId2">
            <a:extLst>
              <a:ext uri="{28A0092B-C50C-407E-A947-70E740481C1C}">
                <a14:useLocalDpi xmlns:a14="http://schemas.microsoft.com/office/drawing/2010/main" val="0"/>
              </a:ext>
            </a:extLst>
          </a:blip>
          <a:srcRect t="39779" b="45135"/>
          <a:stretch/>
        </p:blipFill>
        <p:spPr>
          <a:xfrm>
            <a:off x="2708712" y="3149513"/>
            <a:ext cx="3705386" cy="558974"/>
          </a:xfrm>
          <a:prstGeom prst="rect">
            <a:avLst/>
          </a:prstGeom>
        </p:spPr>
      </p:pic>
      <p:sp>
        <p:nvSpPr>
          <p:cNvPr id="11" name="CasellaDiTesto 10"/>
          <p:cNvSpPr txBox="1"/>
          <p:nvPr/>
        </p:nvSpPr>
        <p:spPr>
          <a:xfrm>
            <a:off x="3106366" y="3850365"/>
            <a:ext cx="2931268" cy="307777"/>
          </a:xfrm>
          <a:prstGeom prst="rect">
            <a:avLst/>
          </a:prstGeom>
          <a:noFill/>
        </p:spPr>
        <p:txBody>
          <a:bodyPr wrap="square" rtlCol="0">
            <a:spAutoFit/>
          </a:bodyPr>
          <a:lstStyle/>
          <a:p>
            <a:pPr algn="ctr"/>
            <a:r>
              <a:rPr lang="it-IT" sz="1400" spc="225" dirty="0" err="1">
                <a:solidFill>
                  <a:schemeClr val="bg1"/>
                </a:solidFill>
                <a:latin typeface="Arial" charset="0"/>
                <a:ea typeface="Arial" charset="0"/>
                <a:cs typeface="Arial" charset="0"/>
              </a:rPr>
              <a:t>www.studio-piazza.com</a:t>
            </a:r>
            <a:endParaRPr lang="it-IT" sz="1400" spc="225" dirty="0">
              <a:solidFill>
                <a:schemeClr val="bg1"/>
              </a:solidFill>
              <a:latin typeface="Arial" charset="0"/>
              <a:ea typeface="Arial" charset="0"/>
              <a:cs typeface="Arial" charset="0"/>
            </a:endParaRPr>
          </a:p>
        </p:txBody>
      </p:sp>
      <p:sp>
        <p:nvSpPr>
          <p:cNvPr id="2" name="Segnaposto numero diapositiva 1"/>
          <p:cNvSpPr>
            <a:spLocks noGrp="1"/>
          </p:cNvSpPr>
          <p:nvPr>
            <p:ph type="sldNum" sz="quarter" idx="12"/>
          </p:nvPr>
        </p:nvSpPr>
        <p:spPr/>
        <p:txBody>
          <a:bodyPr/>
          <a:lstStyle/>
          <a:p>
            <a:fld id="{DA11A735-C4FB-194C-A6F4-8F70D1EB30EA}" type="slidenum">
              <a:rPr lang="it-IT" smtClean="0"/>
              <a:t>18</a:t>
            </a:fld>
            <a:endParaRPr lang="it-IT"/>
          </a:p>
        </p:txBody>
      </p:sp>
    </p:spTree>
    <p:extLst>
      <p:ext uri="{BB962C8B-B14F-4D97-AF65-F5344CB8AC3E}">
        <p14:creationId xmlns:p14="http://schemas.microsoft.com/office/powerpoint/2010/main" val="2678034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DA11A735-C4FB-194C-A6F4-8F70D1EB30EA}" type="slidenum">
              <a:rPr lang="it-IT" smtClean="0"/>
              <a:t>2</a:t>
            </a:fld>
            <a:endParaRPr lang="it-IT"/>
          </a:p>
        </p:txBody>
      </p:sp>
      <p:grpSp>
        <p:nvGrpSpPr>
          <p:cNvPr id="5" name="Gruppo 4"/>
          <p:cNvGrpSpPr/>
          <p:nvPr/>
        </p:nvGrpSpPr>
        <p:grpSpPr>
          <a:xfrm>
            <a:off x="-72189" y="6218608"/>
            <a:ext cx="9302129" cy="639392"/>
            <a:chOff x="-96253" y="6098292"/>
            <a:chExt cx="12402839" cy="852523"/>
          </a:xfrm>
        </p:grpSpPr>
        <p:sp>
          <p:nvSpPr>
            <p:cNvPr id="6" name="Rettangolo 5"/>
            <p:cNvSpPr/>
            <p:nvPr/>
          </p:nvSpPr>
          <p:spPr>
            <a:xfrm>
              <a:off x="-96253" y="6098292"/>
              <a:ext cx="12402839" cy="8525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350"/>
            </a:p>
          </p:txBody>
        </p:sp>
        <p:pic>
          <p:nvPicPr>
            <p:cNvPr id="7" name="Immagin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14722" y="6364609"/>
              <a:ext cx="2162556" cy="329184"/>
            </a:xfrm>
            <a:prstGeom prst="rect">
              <a:avLst/>
            </a:prstGeom>
          </p:spPr>
        </p:pic>
      </p:grpSp>
      <p:sp>
        <p:nvSpPr>
          <p:cNvPr id="8" name="Rettangolo 7"/>
          <p:cNvSpPr/>
          <p:nvPr/>
        </p:nvSpPr>
        <p:spPr>
          <a:xfrm>
            <a:off x="330200" y="986640"/>
            <a:ext cx="8407400" cy="5632311"/>
          </a:xfrm>
          <a:prstGeom prst="rect">
            <a:avLst/>
          </a:prstGeom>
        </p:spPr>
        <p:txBody>
          <a:bodyPr wrap="square">
            <a:spAutoFit/>
          </a:bodyPr>
          <a:lstStyle/>
          <a:p>
            <a:pPr algn="just"/>
            <a:r>
              <a:rPr lang="it-IT" b="1" dirty="0">
                <a:latin typeface="Arial" panose="020B0604020202020204" pitchFamily="34" charset="0"/>
                <a:cs typeface="Arial" panose="020B0604020202020204" pitchFamily="34" charset="0"/>
              </a:rPr>
              <a:t>D: Quali obblighi ha una ASD/SSDRL in relazione al rapporto di lavoro sportivo?</a:t>
            </a:r>
          </a:p>
          <a:p>
            <a:pPr algn="just"/>
            <a:r>
              <a:rPr lang="it-IT" b="1" dirty="0">
                <a:latin typeface="Arial" panose="020B0604020202020204" pitchFamily="34" charset="0"/>
                <a:cs typeface="Arial" panose="020B0604020202020204" pitchFamily="34" charset="0"/>
              </a:rPr>
              <a:t>R</a:t>
            </a:r>
            <a:r>
              <a:rPr lang="it-IT" dirty="0">
                <a:latin typeface="Arial" panose="020B0604020202020204" pitchFamily="34" charset="0"/>
                <a:cs typeface="Arial" panose="020B0604020202020204" pitchFamily="34" charset="0"/>
              </a:rPr>
              <a:t>: Dal 1° luglio 2023 entra in vigore l’obbligo per ASD e SSDRL di dare comunicazione di tutti i rapporti di lavoro sportivo tramite il Registro nazionale attività sportive dilettantistiche diretta al Centro dell’Impiego, Inps e Inail (modello </a:t>
            </a:r>
            <a:r>
              <a:rPr lang="it-IT" dirty="0" err="1">
                <a:latin typeface="Arial" panose="020B0604020202020204" pitchFamily="34" charset="0"/>
                <a:cs typeface="Arial" panose="020B0604020202020204" pitchFamily="34" charset="0"/>
              </a:rPr>
              <a:t>Unilav</a:t>
            </a:r>
            <a:r>
              <a:rPr lang="it-IT" dirty="0">
                <a:latin typeface="Arial" panose="020B0604020202020204" pitchFamily="34" charset="0"/>
                <a:cs typeface="Arial" panose="020B0604020202020204" pitchFamily="34" charset="0"/>
              </a:rPr>
              <a:t>) con la sola eccezione dei rapporti che comportino compensi fino a 5 mila euro (non imponibili ai fini fiscali e previdenziali). </a:t>
            </a:r>
          </a:p>
          <a:p>
            <a:pPr algn="just"/>
            <a:r>
              <a:rPr lang="it-IT" dirty="0">
                <a:latin typeface="Arial" panose="020B0604020202020204" pitchFamily="34" charset="0"/>
                <a:cs typeface="Arial" panose="020B0604020202020204" pitchFamily="34" charset="0"/>
              </a:rPr>
              <a:t>Mancano le specifiche tecniche per adempiere in via telematica. Si attendono chiarimenti in sede di correttivo</a:t>
            </a:r>
            <a:r>
              <a:rPr lang="it-IT" dirty="0">
                <a:latin typeface="Arial" panose="020B0604020202020204" pitchFamily="34" charset="0"/>
                <a:cs typeface="Arial" panose="020B0604020202020204" pitchFamily="34" charset="0"/>
                <a:sym typeface="Wingdings" panose="05000000000000000000" pitchFamily="2" charset="2"/>
              </a:rPr>
              <a:t>. </a:t>
            </a:r>
          </a:p>
          <a:p>
            <a:pPr algn="just"/>
            <a:r>
              <a:rPr lang="it-IT" dirty="0">
                <a:latin typeface="Arial" panose="020B0604020202020204" pitchFamily="34" charset="0"/>
                <a:cs typeface="Arial" panose="020B0604020202020204" pitchFamily="34" charset="0"/>
                <a:sym typeface="Wingdings" panose="05000000000000000000" pitchFamily="2" charset="2"/>
              </a:rPr>
              <a:t>È comunque fatto obbligo di sottoscrivere un contratto per i rapporti superiori a 5.000 €, ma è consigliabile farlo sottoscrivere anche se il rapporto fosse presumibilmente inferiore a 5.000 € annui per tenere monitorati gli importi erogati e la conseguente fiscalità.</a:t>
            </a:r>
          </a:p>
          <a:p>
            <a:pPr algn="just"/>
            <a:endParaRPr lang="it-IT" dirty="0">
              <a:latin typeface="Arial" panose="020B0604020202020204" pitchFamily="34" charset="0"/>
              <a:cs typeface="Arial" panose="020B0604020202020204" pitchFamily="34" charset="0"/>
              <a:sym typeface="Wingdings" panose="05000000000000000000" pitchFamily="2" charset="2"/>
            </a:endParaRPr>
          </a:p>
          <a:p>
            <a:pPr algn="just"/>
            <a:r>
              <a:rPr lang="it-IT" b="1" dirty="0">
                <a:latin typeface="Arial" panose="020B0604020202020204" pitchFamily="34" charset="0"/>
                <a:cs typeface="Arial" panose="020B0604020202020204" pitchFamily="34" charset="0"/>
              </a:rPr>
              <a:t>D: Quale è il termine ultimo per conformarsi agli obblighi del lavoro sportivo senza ricevere sanzione?</a:t>
            </a:r>
          </a:p>
          <a:p>
            <a:pPr algn="just"/>
            <a:r>
              <a:rPr lang="it-IT" b="1" dirty="0">
                <a:latin typeface="Arial" panose="020B0604020202020204" pitchFamily="34" charset="0"/>
                <a:cs typeface="Arial" panose="020B0604020202020204" pitchFamily="34" charset="0"/>
              </a:rPr>
              <a:t>R</a:t>
            </a:r>
            <a:r>
              <a:rPr lang="it-IT" dirty="0">
                <a:latin typeface="Arial" panose="020B0604020202020204" pitchFamily="34" charset="0"/>
                <a:cs typeface="Arial" panose="020B0604020202020204" pitchFamily="34" charset="0"/>
              </a:rPr>
              <a:t>: Ad oggi tutti gli adempimenti (dichiarativi, formali e di versamento) sono rinviati al 31/10/2023</a:t>
            </a:r>
            <a:r>
              <a:rPr lang="it-IT" dirty="0">
                <a:latin typeface="Arial" panose="020B0604020202020204" pitchFamily="34" charset="0"/>
                <a:cs typeface="Arial" panose="020B0604020202020204" pitchFamily="34" charset="0"/>
                <a:sym typeface="Wingdings" panose="05000000000000000000" pitchFamily="2" charset="2"/>
              </a:rPr>
              <a:t>. </a:t>
            </a:r>
            <a:endParaRPr lang="it-IT" dirty="0">
              <a:latin typeface="Arial" panose="020B0604020202020204" pitchFamily="34" charset="0"/>
              <a:cs typeface="Arial" panose="020B0604020202020204" pitchFamily="34" charset="0"/>
            </a:endParaRPr>
          </a:p>
          <a:p>
            <a:pPr algn="just"/>
            <a:endParaRPr lang="it-IT" dirty="0">
              <a:latin typeface="Arial" panose="020B0604020202020204" pitchFamily="34" charset="0"/>
              <a:cs typeface="Arial" panose="020B0604020202020204" pitchFamily="34" charset="0"/>
              <a:sym typeface="Wingdings" panose="05000000000000000000" pitchFamily="2" charset="2"/>
            </a:endParaRPr>
          </a:p>
          <a:p>
            <a:pPr algn="just"/>
            <a:endParaRPr lang="it-IT" dirty="0">
              <a:latin typeface="Arial" panose="020B0604020202020204" pitchFamily="34" charset="0"/>
              <a:cs typeface="Arial" panose="020B0604020202020204" pitchFamily="34" charset="0"/>
            </a:endParaRPr>
          </a:p>
        </p:txBody>
      </p:sp>
      <p:sp>
        <p:nvSpPr>
          <p:cNvPr id="2" name="CasellaDiTesto 1">
            <a:extLst>
              <a:ext uri="{FF2B5EF4-FFF2-40B4-BE49-F238E27FC236}">
                <a16:creationId xmlns:a16="http://schemas.microsoft.com/office/drawing/2014/main" id="{B7EAED63-1AFA-D25A-EECB-8A9326BD4FCA}"/>
              </a:ext>
            </a:extLst>
          </p:cNvPr>
          <p:cNvSpPr txBox="1"/>
          <p:nvPr/>
        </p:nvSpPr>
        <p:spPr>
          <a:xfrm>
            <a:off x="330200" y="341144"/>
            <a:ext cx="4051300" cy="400110"/>
          </a:xfrm>
          <a:prstGeom prst="rect">
            <a:avLst/>
          </a:prstGeom>
          <a:noFill/>
          <a:ln>
            <a:noFill/>
          </a:ln>
        </p:spPr>
        <p:txBody>
          <a:bodyPr wrap="square" rtlCol="0">
            <a:spAutoFit/>
          </a:bodyPr>
          <a:lstStyle/>
          <a:p>
            <a:r>
              <a:rPr lang="it-IT" sz="2000" b="1" dirty="0">
                <a:latin typeface="Arial" charset="0"/>
                <a:ea typeface="Arial" charset="0"/>
                <a:cs typeface="Arial" charset="0"/>
              </a:rPr>
              <a:t>FAQ – LAVORO SPORTIVO</a:t>
            </a:r>
          </a:p>
        </p:txBody>
      </p:sp>
      <p:pic>
        <p:nvPicPr>
          <p:cNvPr id="9" name="Immagine 8">
            <a:extLst>
              <a:ext uri="{FF2B5EF4-FFF2-40B4-BE49-F238E27FC236}">
                <a16:creationId xmlns:a16="http://schemas.microsoft.com/office/drawing/2014/main" id="{0B880BC7-D621-D9F9-578F-7A9E4843B62D}"/>
              </a:ext>
            </a:extLst>
          </p:cNvPr>
          <p:cNvPicPr>
            <a:picLocks noChangeAspect="1"/>
          </p:cNvPicPr>
          <p:nvPr/>
        </p:nvPicPr>
        <p:blipFill>
          <a:blip r:embed="rId3"/>
          <a:stretch>
            <a:fillRect/>
          </a:stretch>
        </p:blipFill>
        <p:spPr>
          <a:xfrm>
            <a:off x="7106478" y="19878"/>
            <a:ext cx="2017643" cy="910400"/>
          </a:xfrm>
          <a:prstGeom prst="rect">
            <a:avLst/>
          </a:prstGeom>
        </p:spPr>
      </p:pic>
    </p:spTree>
    <p:extLst>
      <p:ext uri="{BB962C8B-B14F-4D97-AF65-F5344CB8AC3E}">
        <p14:creationId xmlns:p14="http://schemas.microsoft.com/office/powerpoint/2010/main" val="21062543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DA11A735-C4FB-194C-A6F4-8F70D1EB30EA}" type="slidenum">
              <a:rPr lang="it-IT" smtClean="0"/>
              <a:t>3</a:t>
            </a:fld>
            <a:endParaRPr lang="it-IT"/>
          </a:p>
        </p:txBody>
      </p:sp>
      <p:grpSp>
        <p:nvGrpSpPr>
          <p:cNvPr id="5" name="Gruppo 4"/>
          <p:cNvGrpSpPr/>
          <p:nvPr/>
        </p:nvGrpSpPr>
        <p:grpSpPr>
          <a:xfrm>
            <a:off x="-72189" y="6218608"/>
            <a:ext cx="9302129" cy="639392"/>
            <a:chOff x="-96253" y="6098292"/>
            <a:chExt cx="12402839" cy="852523"/>
          </a:xfrm>
        </p:grpSpPr>
        <p:sp>
          <p:nvSpPr>
            <p:cNvPr id="6" name="Rettangolo 5"/>
            <p:cNvSpPr/>
            <p:nvPr/>
          </p:nvSpPr>
          <p:spPr>
            <a:xfrm>
              <a:off x="-96253" y="6098292"/>
              <a:ext cx="12402839" cy="8525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350"/>
            </a:p>
          </p:txBody>
        </p:sp>
        <p:pic>
          <p:nvPicPr>
            <p:cNvPr id="7" name="Immagin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14722" y="6364609"/>
              <a:ext cx="2162556" cy="329184"/>
            </a:xfrm>
            <a:prstGeom prst="rect">
              <a:avLst/>
            </a:prstGeom>
          </p:spPr>
        </p:pic>
      </p:grpSp>
      <p:sp>
        <p:nvSpPr>
          <p:cNvPr id="8" name="Rettangolo 7"/>
          <p:cNvSpPr/>
          <p:nvPr/>
        </p:nvSpPr>
        <p:spPr>
          <a:xfrm>
            <a:off x="330200" y="986640"/>
            <a:ext cx="8407400" cy="5355312"/>
          </a:xfrm>
          <a:prstGeom prst="rect">
            <a:avLst/>
          </a:prstGeom>
        </p:spPr>
        <p:txBody>
          <a:bodyPr wrap="square">
            <a:spAutoFit/>
          </a:bodyPr>
          <a:lstStyle/>
          <a:p>
            <a:pPr algn="just"/>
            <a:r>
              <a:rPr lang="it-IT" b="1" dirty="0">
                <a:latin typeface="Arial" panose="020B0604020202020204" pitchFamily="34" charset="0"/>
                <a:cs typeface="Arial" panose="020B0604020202020204" pitchFamily="34" charset="0"/>
              </a:rPr>
              <a:t>D: è obbligatorio emettere un cedolino paga e quindi tenere il libro unico del lavoro (il cosiddetto LUL)?</a:t>
            </a:r>
          </a:p>
          <a:p>
            <a:pPr algn="just"/>
            <a:r>
              <a:rPr lang="it-IT" b="1" dirty="0">
                <a:latin typeface="Arial" panose="020B0604020202020204" pitchFamily="34" charset="0"/>
                <a:cs typeface="Arial" panose="020B0604020202020204" pitchFamily="34" charset="0"/>
              </a:rPr>
              <a:t>R</a:t>
            </a:r>
            <a:r>
              <a:rPr lang="it-IT" dirty="0">
                <a:latin typeface="Arial" panose="020B0604020202020204" pitchFamily="34" charset="0"/>
                <a:cs typeface="Arial" panose="020B0604020202020204" pitchFamily="34" charset="0"/>
              </a:rPr>
              <a:t>: Pur mancando ad oggi le specifiche tecniche per adempiere in via telematica agli obblighi, dal 1° luglio 2023 per i co.co.co. sportivi è previsto l’obbligo di tenuta del LUL via telematica mediante apposita sezione del Registro nazionale delle attività sportive dilettantistiche. </a:t>
            </a:r>
          </a:p>
          <a:p>
            <a:pPr algn="just"/>
            <a:r>
              <a:rPr lang="it-IT" dirty="0">
                <a:latin typeface="Arial" panose="020B0604020202020204" pitchFamily="34" charset="0"/>
                <a:cs typeface="Arial" panose="020B0604020202020204" pitchFamily="34" charset="0"/>
              </a:rPr>
              <a:t>Per i compensi </a:t>
            </a:r>
            <a:r>
              <a:rPr lang="it-IT" b="1" dirty="0">
                <a:latin typeface="Arial" panose="020B0604020202020204" pitchFamily="34" charset="0"/>
                <a:cs typeface="Arial" panose="020B0604020202020204" pitchFamily="34" charset="0"/>
              </a:rPr>
              <a:t>non superiori a 15mila euro </a:t>
            </a:r>
            <a:r>
              <a:rPr lang="it-IT" dirty="0">
                <a:latin typeface="Arial" panose="020B0604020202020204" pitchFamily="34" charset="0"/>
                <a:cs typeface="Arial" panose="020B0604020202020204" pitchFamily="34" charset="0"/>
              </a:rPr>
              <a:t>annui non vi è obbligo all’emissione del LUL ma solo delle busta paga (sì busta paga, come per i lavoratori domestici, no LUL telematico).</a:t>
            </a:r>
          </a:p>
          <a:p>
            <a:pPr algn="just"/>
            <a:r>
              <a:rPr lang="it-IT" dirty="0">
                <a:latin typeface="Arial" panose="020B0604020202020204" pitchFamily="34" charset="0"/>
                <a:cs typeface="Arial" panose="020B0604020202020204" pitchFamily="34" charset="0"/>
              </a:rPr>
              <a:t>In ogni caso è opportuno rivolgersi ad un consulente del lavoro.</a:t>
            </a:r>
          </a:p>
          <a:p>
            <a:pPr algn="just"/>
            <a:endParaRPr lang="it-IT" dirty="0">
              <a:latin typeface="Arial" panose="020B0604020202020204" pitchFamily="34" charset="0"/>
              <a:cs typeface="Arial" panose="020B0604020202020204" pitchFamily="34" charset="0"/>
              <a:sym typeface="Wingdings" panose="05000000000000000000" pitchFamily="2" charset="2"/>
            </a:endParaRPr>
          </a:p>
          <a:p>
            <a:pPr algn="just"/>
            <a:endParaRPr lang="it-IT" dirty="0">
              <a:latin typeface="Arial" panose="020B0604020202020204" pitchFamily="34" charset="0"/>
              <a:cs typeface="Arial" panose="020B0604020202020204" pitchFamily="34" charset="0"/>
              <a:sym typeface="Wingdings" panose="05000000000000000000" pitchFamily="2" charset="2"/>
            </a:endParaRPr>
          </a:p>
          <a:p>
            <a:pPr algn="just"/>
            <a:r>
              <a:rPr lang="it-IT" b="1" dirty="0">
                <a:latin typeface="Arial" panose="020B0604020202020204" pitchFamily="34" charset="0"/>
                <a:cs typeface="Arial" panose="020B0604020202020204" pitchFamily="34" charset="0"/>
              </a:rPr>
              <a:t>D: Il collaboratore può avere più contratti </a:t>
            </a:r>
            <a:r>
              <a:rPr lang="it-IT" b="1" dirty="0" err="1">
                <a:latin typeface="Arial" panose="020B0604020202020204" pitchFamily="34" charset="0"/>
                <a:cs typeface="Arial" panose="020B0604020202020204" pitchFamily="34" charset="0"/>
              </a:rPr>
              <a:t>co.co.co</a:t>
            </a:r>
            <a:r>
              <a:rPr lang="it-IT" b="1" dirty="0">
                <a:latin typeface="Arial" panose="020B0604020202020204" pitchFamily="34" charset="0"/>
                <a:cs typeface="Arial" panose="020B0604020202020204" pitchFamily="34" charset="0"/>
              </a:rPr>
              <a:t> ?</a:t>
            </a:r>
          </a:p>
          <a:p>
            <a:r>
              <a:rPr lang="it-IT" b="1" dirty="0">
                <a:latin typeface="Arial" panose="020B0604020202020204" pitchFamily="34" charset="0"/>
                <a:cs typeface="Arial" panose="020B0604020202020204" pitchFamily="34" charset="0"/>
              </a:rPr>
              <a:t>R</a:t>
            </a:r>
            <a:r>
              <a:rPr lang="it-IT" dirty="0">
                <a:latin typeface="Arial" panose="020B0604020202020204" pitchFamily="34" charset="0"/>
                <a:cs typeface="Arial" panose="020B0604020202020204" pitchFamily="34" charset="0"/>
              </a:rPr>
              <a:t>: Se il lavoratore è anche tesserato risulta difficile, ma non vietato, avere più contratti.</a:t>
            </a:r>
          </a:p>
          <a:p>
            <a:r>
              <a:rPr lang="it-IT" dirty="0">
                <a:latin typeface="Arial" panose="020B0604020202020204" pitchFamily="34" charset="0"/>
                <a:cs typeface="Arial" panose="020B0604020202020204" pitchFamily="34" charset="0"/>
              </a:rPr>
              <a:t>Viene considerato lavoratore sportivo senza alcuna distinzione di genere e indipendentemente dal settore professionistico o dilettantistico	chi esercita l’attività sportiva verso un corrispettivo. </a:t>
            </a:r>
          </a:p>
          <a:p>
            <a:pPr algn="just"/>
            <a:endParaRPr lang="it-IT" dirty="0">
              <a:latin typeface="Arial" panose="020B0604020202020204" pitchFamily="34" charset="0"/>
              <a:cs typeface="Arial" panose="020B0604020202020204" pitchFamily="34" charset="0"/>
            </a:endParaRPr>
          </a:p>
        </p:txBody>
      </p:sp>
      <p:sp>
        <p:nvSpPr>
          <p:cNvPr id="2" name="CasellaDiTesto 1">
            <a:extLst>
              <a:ext uri="{FF2B5EF4-FFF2-40B4-BE49-F238E27FC236}">
                <a16:creationId xmlns:a16="http://schemas.microsoft.com/office/drawing/2014/main" id="{6261AECB-8EBD-72B3-BE7C-5A67354289FB}"/>
              </a:ext>
            </a:extLst>
          </p:cNvPr>
          <p:cNvSpPr txBox="1"/>
          <p:nvPr/>
        </p:nvSpPr>
        <p:spPr>
          <a:xfrm>
            <a:off x="330200" y="341144"/>
            <a:ext cx="4051300" cy="400110"/>
          </a:xfrm>
          <a:prstGeom prst="rect">
            <a:avLst/>
          </a:prstGeom>
          <a:noFill/>
          <a:ln>
            <a:noFill/>
          </a:ln>
        </p:spPr>
        <p:txBody>
          <a:bodyPr wrap="square" rtlCol="0">
            <a:spAutoFit/>
          </a:bodyPr>
          <a:lstStyle/>
          <a:p>
            <a:r>
              <a:rPr lang="it-IT" sz="2000" b="1" dirty="0">
                <a:latin typeface="Arial" charset="0"/>
                <a:ea typeface="Arial" charset="0"/>
                <a:cs typeface="Arial" charset="0"/>
              </a:rPr>
              <a:t>FAQ – LAVORO SPORTIVO</a:t>
            </a:r>
          </a:p>
        </p:txBody>
      </p:sp>
      <p:pic>
        <p:nvPicPr>
          <p:cNvPr id="3" name="Immagine 2">
            <a:extLst>
              <a:ext uri="{FF2B5EF4-FFF2-40B4-BE49-F238E27FC236}">
                <a16:creationId xmlns:a16="http://schemas.microsoft.com/office/drawing/2014/main" id="{072AEC5D-F8F0-74CC-3478-7AD7FA6192CA}"/>
              </a:ext>
            </a:extLst>
          </p:cNvPr>
          <p:cNvPicPr>
            <a:picLocks noChangeAspect="1"/>
          </p:cNvPicPr>
          <p:nvPr/>
        </p:nvPicPr>
        <p:blipFill>
          <a:blip r:embed="rId3"/>
          <a:stretch>
            <a:fillRect/>
          </a:stretch>
        </p:blipFill>
        <p:spPr>
          <a:xfrm>
            <a:off x="7106478" y="19878"/>
            <a:ext cx="2017643" cy="910400"/>
          </a:xfrm>
          <a:prstGeom prst="rect">
            <a:avLst/>
          </a:prstGeom>
        </p:spPr>
      </p:pic>
    </p:spTree>
    <p:extLst>
      <p:ext uri="{BB962C8B-B14F-4D97-AF65-F5344CB8AC3E}">
        <p14:creationId xmlns:p14="http://schemas.microsoft.com/office/powerpoint/2010/main" val="9158383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DA11A735-C4FB-194C-A6F4-8F70D1EB30EA}" type="slidenum">
              <a:rPr lang="it-IT" smtClean="0"/>
              <a:t>4</a:t>
            </a:fld>
            <a:endParaRPr lang="it-IT"/>
          </a:p>
        </p:txBody>
      </p:sp>
      <p:grpSp>
        <p:nvGrpSpPr>
          <p:cNvPr id="5" name="Gruppo 4"/>
          <p:cNvGrpSpPr/>
          <p:nvPr/>
        </p:nvGrpSpPr>
        <p:grpSpPr>
          <a:xfrm>
            <a:off x="-72189" y="6218608"/>
            <a:ext cx="9302129" cy="639392"/>
            <a:chOff x="-96253" y="6098292"/>
            <a:chExt cx="12402839" cy="852523"/>
          </a:xfrm>
        </p:grpSpPr>
        <p:sp>
          <p:nvSpPr>
            <p:cNvPr id="6" name="Rettangolo 5"/>
            <p:cNvSpPr/>
            <p:nvPr/>
          </p:nvSpPr>
          <p:spPr>
            <a:xfrm>
              <a:off x="-96253" y="6098292"/>
              <a:ext cx="12402839" cy="8525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350"/>
            </a:p>
          </p:txBody>
        </p:sp>
        <p:pic>
          <p:nvPicPr>
            <p:cNvPr id="7" name="Immagin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14722" y="6364609"/>
              <a:ext cx="2162556" cy="329184"/>
            </a:xfrm>
            <a:prstGeom prst="rect">
              <a:avLst/>
            </a:prstGeom>
          </p:spPr>
        </p:pic>
      </p:grpSp>
      <p:sp>
        <p:nvSpPr>
          <p:cNvPr id="8" name="CasellaDiTesto 7"/>
          <p:cNvSpPr txBox="1"/>
          <p:nvPr/>
        </p:nvSpPr>
        <p:spPr>
          <a:xfrm>
            <a:off x="330200" y="341144"/>
            <a:ext cx="4051300" cy="400110"/>
          </a:xfrm>
          <a:prstGeom prst="rect">
            <a:avLst/>
          </a:prstGeom>
          <a:noFill/>
          <a:ln>
            <a:noFill/>
          </a:ln>
        </p:spPr>
        <p:txBody>
          <a:bodyPr wrap="square" rtlCol="0">
            <a:spAutoFit/>
          </a:bodyPr>
          <a:lstStyle/>
          <a:p>
            <a:r>
              <a:rPr lang="it-IT" sz="2000" b="1" dirty="0">
                <a:latin typeface="Arial" charset="0"/>
                <a:ea typeface="Arial" charset="0"/>
                <a:cs typeface="Arial" charset="0"/>
              </a:rPr>
              <a:t>FAQ – LAVORO SPORTIVO</a:t>
            </a:r>
          </a:p>
        </p:txBody>
      </p:sp>
      <p:sp>
        <p:nvSpPr>
          <p:cNvPr id="9" name="Rettangolo 8"/>
          <p:cNvSpPr/>
          <p:nvPr/>
        </p:nvSpPr>
        <p:spPr>
          <a:xfrm>
            <a:off x="330200" y="986640"/>
            <a:ext cx="8407400" cy="4524315"/>
          </a:xfrm>
          <a:prstGeom prst="rect">
            <a:avLst/>
          </a:prstGeom>
        </p:spPr>
        <p:txBody>
          <a:bodyPr wrap="square">
            <a:spAutoFit/>
          </a:bodyPr>
          <a:lstStyle/>
          <a:p>
            <a:pPr algn="just"/>
            <a:r>
              <a:rPr lang="it-IT" b="1" dirty="0">
                <a:latin typeface="Arial" panose="020B0604020202020204" pitchFamily="34" charset="0"/>
                <a:cs typeface="Arial" panose="020B0604020202020204" pitchFamily="34" charset="0"/>
              </a:rPr>
              <a:t>D: L’esenzione fino ai 5000 euro riguarda cumulo dei diversi contratti oppure per ogni singolo contratto?</a:t>
            </a:r>
          </a:p>
          <a:p>
            <a:pPr algn="just"/>
            <a:r>
              <a:rPr lang="it-IT" b="1" dirty="0">
                <a:latin typeface="Arial" panose="020B0604020202020204" pitchFamily="34" charset="0"/>
                <a:cs typeface="Arial" panose="020B0604020202020204" pitchFamily="34" charset="0"/>
              </a:rPr>
              <a:t>R</a:t>
            </a:r>
            <a:r>
              <a:rPr lang="it-IT" dirty="0">
                <a:latin typeface="Arial" panose="020B0604020202020204" pitchFamily="34" charset="0"/>
                <a:cs typeface="Arial" panose="020B0604020202020204" pitchFamily="34" charset="0"/>
              </a:rPr>
              <a:t>: Devono essere cumulati tutti i rapporti intrattenuti dal singolo collaboratore versi qualsiasi soggetto. </a:t>
            </a:r>
          </a:p>
          <a:p>
            <a:pPr algn="just"/>
            <a:r>
              <a:rPr lang="it-IT" dirty="0">
                <a:latin typeface="Arial" panose="020B0604020202020204" pitchFamily="34" charset="0"/>
                <a:cs typeface="Arial" panose="020B0604020202020204" pitchFamily="34" charset="0"/>
              </a:rPr>
              <a:t>Si cumula ai fini della determinazione </a:t>
            </a:r>
            <a:r>
              <a:rPr lang="it-IT" dirty="0" err="1">
                <a:latin typeface="Arial" panose="020B0604020202020204" pitchFamily="34" charset="0"/>
                <a:cs typeface="Arial" panose="020B0604020202020204" pitchFamily="34" charset="0"/>
              </a:rPr>
              <a:t>dell’irpef</a:t>
            </a:r>
            <a:r>
              <a:rPr lang="it-IT" dirty="0">
                <a:latin typeface="Arial" panose="020B0604020202020204" pitchFamily="34" charset="0"/>
                <a:cs typeface="Arial" panose="020B0604020202020204" pitchFamily="34" charset="0"/>
              </a:rPr>
              <a:t> l’ammontare eccedente i 15.000€. Importante ed ESSENZIALE è acquisire una dichiarazione sull’ammontare di compensi esenti incassati nel corso dell’anno ed in particolare nel corso del primo semestre 2023.</a:t>
            </a:r>
          </a:p>
          <a:p>
            <a:pPr algn="just"/>
            <a:endParaRPr lang="it-IT" dirty="0">
              <a:latin typeface="Arial" panose="020B0604020202020204" pitchFamily="34" charset="0"/>
              <a:cs typeface="Arial" panose="020B0604020202020204" pitchFamily="34" charset="0"/>
            </a:endParaRPr>
          </a:p>
          <a:p>
            <a:pPr algn="just"/>
            <a:endParaRPr lang="it-IT" dirty="0">
              <a:latin typeface="Arial" panose="020B0604020202020204" pitchFamily="34" charset="0"/>
              <a:cs typeface="Arial" panose="020B0604020202020204" pitchFamily="34" charset="0"/>
            </a:endParaRPr>
          </a:p>
          <a:p>
            <a:pPr algn="just"/>
            <a:r>
              <a:rPr lang="it-IT" b="1" dirty="0">
                <a:latin typeface="Arial" panose="020B0604020202020204" pitchFamily="34" charset="0"/>
                <a:cs typeface="Arial" panose="020B0604020202020204" pitchFamily="34" charset="0"/>
              </a:rPr>
              <a:t>D: Sembra che nel contratto si debba indicare lo stipendio lordo. Si intende annuo od orario? </a:t>
            </a:r>
          </a:p>
          <a:p>
            <a:pPr algn="just"/>
            <a:r>
              <a:rPr lang="it-IT" b="1" dirty="0">
                <a:latin typeface="Arial" panose="020B0604020202020204" pitchFamily="34" charset="0"/>
                <a:cs typeface="Arial" panose="020B0604020202020204" pitchFamily="34" charset="0"/>
              </a:rPr>
              <a:t>R</a:t>
            </a:r>
            <a:r>
              <a:rPr lang="it-IT" dirty="0">
                <a:latin typeface="Arial" panose="020B0604020202020204" pitchFamily="34" charset="0"/>
                <a:cs typeface="Arial" panose="020B0604020202020204" pitchFamily="34" charset="0"/>
              </a:rPr>
              <a:t>: Il compenso in un contratto è sempre indicato al lordo (di imposte e contributi) e può essere stabilito in base al periodo di riferimento della prestazione stessa.</a:t>
            </a:r>
          </a:p>
          <a:p>
            <a:pPr algn="just"/>
            <a:r>
              <a:rPr lang="it-IT" dirty="0">
                <a:latin typeface="Arial" panose="020B0604020202020204" pitchFamily="34" charset="0"/>
                <a:cs typeface="Arial" panose="020B0604020202020204" pitchFamily="34" charset="0"/>
              </a:rPr>
              <a:t>Il contratto potrà prevedere o un importo orario o un importo complessivo pattuito.</a:t>
            </a:r>
          </a:p>
        </p:txBody>
      </p:sp>
      <p:pic>
        <p:nvPicPr>
          <p:cNvPr id="2" name="Immagine 1">
            <a:extLst>
              <a:ext uri="{FF2B5EF4-FFF2-40B4-BE49-F238E27FC236}">
                <a16:creationId xmlns:a16="http://schemas.microsoft.com/office/drawing/2014/main" id="{673B6C16-B743-652A-95B5-9B3661409DC2}"/>
              </a:ext>
            </a:extLst>
          </p:cNvPr>
          <p:cNvPicPr>
            <a:picLocks noChangeAspect="1"/>
          </p:cNvPicPr>
          <p:nvPr/>
        </p:nvPicPr>
        <p:blipFill>
          <a:blip r:embed="rId3"/>
          <a:stretch>
            <a:fillRect/>
          </a:stretch>
        </p:blipFill>
        <p:spPr>
          <a:xfrm>
            <a:off x="7106478" y="19878"/>
            <a:ext cx="2017643" cy="910400"/>
          </a:xfrm>
          <a:prstGeom prst="rect">
            <a:avLst/>
          </a:prstGeom>
        </p:spPr>
      </p:pic>
    </p:spTree>
    <p:extLst>
      <p:ext uri="{BB962C8B-B14F-4D97-AF65-F5344CB8AC3E}">
        <p14:creationId xmlns:p14="http://schemas.microsoft.com/office/powerpoint/2010/main" val="35787579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DA11A735-C4FB-194C-A6F4-8F70D1EB30EA}" type="slidenum">
              <a:rPr lang="it-IT" smtClean="0"/>
              <a:t>5</a:t>
            </a:fld>
            <a:endParaRPr lang="it-IT"/>
          </a:p>
        </p:txBody>
      </p:sp>
      <p:grpSp>
        <p:nvGrpSpPr>
          <p:cNvPr id="5" name="Gruppo 4"/>
          <p:cNvGrpSpPr/>
          <p:nvPr/>
        </p:nvGrpSpPr>
        <p:grpSpPr>
          <a:xfrm>
            <a:off x="-72189" y="6218608"/>
            <a:ext cx="9302129" cy="639392"/>
            <a:chOff x="-96253" y="6098292"/>
            <a:chExt cx="12402839" cy="852523"/>
          </a:xfrm>
        </p:grpSpPr>
        <p:sp>
          <p:nvSpPr>
            <p:cNvPr id="6" name="Rettangolo 5"/>
            <p:cNvSpPr/>
            <p:nvPr/>
          </p:nvSpPr>
          <p:spPr>
            <a:xfrm>
              <a:off x="-96253" y="6098292"/>
              <a:ext cx="12402839" cy="8525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350"/>
            </a:p>
          </p:txBody>
        </p:sp>
        <p:pic>
          <p:nvPicPr>
            <p:cNvPr id="7" name="Immagin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14722" y="6364609"/>
              <a:ext cx="2162556" cy="329184"/>
            </a:xfrm>
            <a:prstGeom prst="rect">
              <a:avLst/>
            </a:prstGeom>
          </p:spPr>
        </p:pic>
      </p:grpSp>
      <p:sp>
        <p:nvSpPr>
          <p:cNvPr id="8" name="Rettangolo 7"/>
          <p:cNvSpPr/>
          <p:nvPr/>
        </p:nvSpPr>
        <p:spPr>
          <a:xfrm>
            <a:off x="330200" y="986640"/>
            <a:ext cx="8407400" cy="5632311"/>
          </a:xfrm>
          <a:prstGeom prst="rect">
            <a:avLst/>
          </a:prstGeom>
        </p:spPr>
        <p:txBody>
          <a:bodyPr wrap="square">
            <a:spAutoFit/>
          </a:bodyPr>
          <a:lstStyle/>
          <a:p>
            <a:pPr algn="just"/>
            <a:r>
              <a:rPr lang="it-IT" b="1" dirty="0">
                <a:latin typeface="Arial" panose="020B0604020202020204" pitchFamily="34" charset="0"/>
                <a:cs typeface="Arial" panose="020B0604020202020204" pitchFamily="34" charset="0"/>
              </a:rPr>
              <a:t>D: Il contratto può riportare numero di ore approssimative? (es. meno di 18 - meno di 24 </a:t>
            </a:r>
            <a:r>
              <a:rPr lang="it-IT" b="1" dirty="0" err="1">
                <a:latin typeface="Arial" panose="020B0604020202020204" pitchFamily="34" charset="0"/>
                <a:cs typeface="Arial" panose="020B0604020202020204" pitchFamily="34" charset="0"/>
              </a:rPr>
              <a:t>etc</a:t>
            </a:r>
            <a:r>
              <a:rPr lang="it-IT" b="1" dirty="0">
                <a:latin typeface="Arial" panose="020B0604020202020204" pitchFamily="34" charset="0"/>
                <a:cs typeface="Arial" panose="020B0604020202020204" pitchFamily="34" charset="0"/>
              </a:rPr>
              <a:t>)?</a:t>
            </a:r>
          </a:p>
          <a:p>
            <a:pPr algn="just"/>
            <a:r>
              <a:rPr lang="it-IT" b="1" dirty="0">
                <a:latin typeface="Arial" panose="020B0604020202020204" pitchFamily="34" charset="0"/>
                <a:cs typeface="Arial" panose="020B0604020202020204" pitchFamily="34" charset="0"/>
              </a:rPr>
              <a:t>R</a:t>
            </a:r>
            <a:r>
              <a:rPr lang="it-IT" dirty="0">
                <a:latin typeface="Arial" panose="020B0604020202020204" pitchFamily="34" charset="0"/>
                <a:cs typeface="Arial" panose="020B0604020202020204" pitchFamily="34" charset="0"/>
              </a:rPr>
              <a:t>: Assolutamente sì, importante non venga pattuito un monte ore superiore alle 24 ore settimanali</a:t>
            </a:r>
            <a:r>
              <a:rPr lang="it-IT" dirty="0">
                <a:latin typeface="Arial" panose="020B0604020202020204" pitchFamily="34" charset="0"/>
                <a:cs typeface="Arial" panose="020B0604020202020204" pitchFamily="34" charset="0"/>
                <a:sym typeface="Wingdings" panose="05000000000000000000" pitchFamily="2" charset="2"/>
              </a:rPr>
              <a:t>. </a:t>
            </a:r>
          </a:p>
          <a:p>
            <a:pPr algn="just"/>
            <a:endParaRPr lang="it-IT" dirty="0">
              <a:latin typeface="Arial" panose="020B0604020202020204" pitchFamily="34" charset="0"/>
              <a:cs typeface="Arial" panose="020B0604020202020204" pitchFamily="34" charset="0"/>
              <a:sym typeface="Wingdings" panose="05000000000000000000" pitchFamily="2" charset="2"/>
            </a:endParaRPr>
          </a:p>
          <a:p>
            <a:pPr algn="just"/>
            <a:r>
              <a:rPr lang="it-IT" b="1" dirty="0">
                <a:latin typeface="Arial" panose="020B0604020202020204" pitchFamily="34" charset="0"/>
                <a:cs typeface="Arial" panose="020B0604020202020204" pitchFamily="34" charset="0"/>
              </a:rPr>
              <a:t>D: Come per i contratti precedenti alla riforma il compenso annuo percepito dal collaboratore non farà cumulo fino a 30,569,28 euro?</a:t>
            </a:r>
          </a:p>
          <a:p>
            <a:pPr algn="just"/>
            <a:r>
              <a:rPr lang="it-IT" b="1" dirty="0" err="1">
                <a:latin typeface="Arial" panose="020B0604020202020204" pitchFamily="34" charset="0"/>
                <a:cs typeface="Arial" panose="020B0604020202020204" pitchFamily="34" charset="0"/>
              </a:rPr>
              <a:t>R</a:t>
            </a:r>
            <a:r>
              <a:rPr lang="it-IT" dirty="0">
                <a:latin typeface="Arial" panose="020B0604020202020204" pitchFamily="34" charset="0"/>
                <a:cs typeface="Arial" panose="020B0604020202020204" pitchFamily="34" charset="0"/>
              </a:rPr>
              <a:t>: </a:t>
            </a:r>
            <a:r>
              <a:rPr lang="it-IT" dirty="0">
                <a:latin typeface="Arial" panose="020B0604020202020204" pitchFamily="34" charset="0"/>
                <a:cs typeface="Arial" panose="020B0604020202020204" pitchFamily="34" charset="0"/>
                <a:sym typeface="Wingdings" panose="05000000000000000000" pitchFamily="2" charset="2"/>
              </a:rPr>
              <a:t>. Con la riforma l’esenzione IRPEF è prevista fino a 15.000 Euro. I redditi non saranno più definiti come diversi ma redditi da lavoro dipendente, con tutte le conseguenze del caso al superamento dei 15.000 Euro in fase di dichiarazione dei redditi, ivi compreso il cumulo con altri redditi, ma per la sola parte che eccede i 15.000 Euro.</a:t>
            </a:r>
            <a:endParaRPr lang="it-IT" dirty="0">
              <a:latin typeface="Arial" panose="020B0604020202020204" pitchFamily="34" charset="0"/>
              <a:cs typeface="Arial" panose="020B0604020202020204" pitchFamily="34" charset="0"/>
            </a:endParaRPr>
          </a:p>
          <a:p>
            <a:pPr algn="just"/>
            <a:endParaRPr lang="it-IT" dirty="0">
              <a:latin typeface="Arial" panose="020B0604020202020204" pitchFamily="34" charset="0"/>
              <a:cs typeface="Arial" panose="020B0604020202020204" pitchFamily="34" charset="0"/>
              <a:sym typeface="Wingdings" panose="05000000000000000000" pitchFamily="2" charset="2"/>
            </a:endParaRPr>
          </a:p>
          <a:p>
            <a:pPr algn="just"/>
            <a:r>
              <a:rPr lang="it-IT" b="1" dirty="0">
                <a:latin typeface="Arial" panose="020B0604020202020204" pitchFamily="34" charset="0"/>
                <a:cs typeface="Arial" panose="020B0604020202020204" pitchFamily="34" charset="0"/>
              </a:rPr>
              <a:t>D: Se il collaboratore ha un altro impiego (dipendente privato o socio di </a:t>
            </a:r>
            <a:r>
              <a:rPr lang="it-IT" b="1" dirty="0" err="1">
                <a:latin typeface="Arial" panose="020B0604020202020204" pitchFamily="34" charset="0"/>
                <a:cs typeface="Arial" panose="020B0604020202020204" pitchFamily="34" charset="0"/>
              </a:rPr>
              <a:t>srl</a:t>
            </a:r>
            <a:r>
              <a:rPr lang="it-IT" b="1" dirty="0">
                <a:latin typeface="Arial" panose="020B0604020202020204" pitchFamily="34" charset="0"/>
                <a:cs typeface="Arial" panose="020B0604020202020204" pitchFamily="34" charset="0"/>
              </a:rPr>
              <a:t>) esiste incompatibilità?</a:t>
            </a:r>
          </a:p>
          <a:p>
            <a:pPr algn="just"/>
            <a:r>
              <a:rPr lang="it-IT" b="1" dirty="0">
                <a:latin typeface="Arial" panose="020B0604020202020204" pitchFamily="34" charset="0"/>
                <a:cs typeface="Arial" panose="020B0604020202020204" pitchFamily="34" charset="0"/>
              </a:rPr>
              <a:t>R</a:t>
            </a:r>
            <a:r>
              <a:rPr lang="it-IT" dirty="0">
                <a:latin typeface="Arial" panose="020B0604020202020204" pitchFamily="34" charset="0"/>
                <a:cs typeface="Arial" panose="020B0604020202020204" pitchFamily="34" charset="0"/>
              </a:rPr>
              <a:t>: Non è prevista incompatibilità tra lavoro privato e lavoro sportivo dilettantistico.</a:t>
            </a:r>
          </a:p>
          <a:p>
            <a:pPr algn="just"/>
            <a:r>
              <a:rPr lang="it-IT" dirty="0">
                <a:latin typeface="Arial" panose="020B0604020202020204" pitchFamily="34" charset="0"/>
                <a:cs typeface="Arial" panose="020B0604020202020204" pitchFamily="34" charset="0"/>
                <a:sym typeface="Wingdings" panose="05000000000000000000" pitchFamily="2" charset="2"/>
              </a:rPr>
              <a:t>L’incompatibilità sussiste solo la persona è già volontario dell’Ente Sportivo Dilettantistico ed instaura un contratto di lavoro come lavoratore sportivo.</a:t>
            </a:r>
            <a:endParaRPr lang="it-IT" dirty="0">
              <a:latin typeface="Arial" panose="020B0604020202020204" pitchFamily="34" charset="0"/>
              <a:cs typeface="Arial" panose="020B0604020202020204" pitchFamily="34" charset="0"/>
            </a:endParaRPr>
          </a:p>
          <a:p>
            <a:pPr algn="just"/>
            <a:endParaRPr lang="it-IT" dirty="0">
              <a:latin typeface="Arial" panose="020B0604020202020204" pitchFamily="34" charset="0"/>
              <a:cs typeface="Arial" panose="020B0604020202020204" pitchFamily="34" charset="0"/>
            </a:endParaRPr>
          </a:p>
        </p:txBody>
      </p:sp>
      <p:sp>
        <p:nvSpPr>
          <p:cNvPr id="2" name="CasellaDiTesto 1">
            <a:extLst>
              <a:ext uri="{FF2B5EF4-FFF2-40B4-BE49-F238E27FC236}">
                <a16:creationId xmlns:a16="http://schemas.microsoft.com/office/drawing/2014/main" id="{2FFE39AB-5E61-3F38-5E8C-602C94BFEA8D}"/>
              </a:ext>
            </a:extLst>
          </p:cNvPr>
          <p:cNvSpPr txBox="1"/>
          <p:nvPr/>
        </p:nvSpPr>
        <p:spPr>
          <a:xfrm>
            <a:off x="330200" y="341144"/>
            <a:ext cx="4051300" cy="400110"/>
          </a:xfrm>
          <a:prstGeom prst="rect">
            <a:avLst/>
          </a:prstGeom>
          <a:noFill/>
          <a:ln>
            <a:noFill/>
          </a:ln>
        </p:spPr>
        <p:txBody>
          <a:bodyPr wrap="square" rtlCol="0">
            <a:spAutoFit/>
          </a:bodyPr>
          <a:lstStyle/>
          <a:p>
            <a:r>
              <a:rPr lang="it-IT" sz="2000" b="1" dirty="0">
                <a:latin typeface="Arial" charset="0"/>
                <a:ea typeface="Arial" charset="0"/>
                <a:cs typeface="Arial" charset="0"/>
              </a:rPr>
              <a:t>FAQ – LAVORO SPORTIVO</a:t>
            </a:r>
          </a:p>
        </p:txBody>
      </p:sp>
      <p:pic>
        <p:nvPicPr>
          <p:cNvPr id="3" name="Immagine 2">
            <a:extLst>
              <a:ext uri="{FF2B5EF4-FFF2-40B4-BE49-F238E27FC236}">
                <a16:creationId xmlns:a16="http://schemas.microsoft.com/office/drawing/2014/main" id="{724EABD6-E65F-3D8F-DCB2-5C0C90D18867}"/>
              </a:ext>
            </a:extLst>
          </p:cNvPr>
          <p:cNvPicPr>
            <a:picLocks noChangeAspect="1"/>
          </p:cNvPicPr>
          <p:nvPr/>
        </p:nvPicPr>
        <p:blipFill>
          <a:blip r:embed="rId3"/>
          <a:stretch>
            <a:fillRect/>
          </a:stretch>
        </p:blipFill>
        <p:spPr>
          <a:xfrm>
            <a:off x="7106478" y="19878"/>
            <a:ext cx="2017643" cy="910400"/>
          </a:xfrm>
          <a:prstGeom prst="rect">
            <a:avLst/>
          </a:prstGeom>
        </p:spPr>
      </p:pic>
    </p:spTree>
    <p:extLst>
      <p:ext uri="{BB962C8B-B14F-4D97-AF65-F5344CB8AC3E}">
        <p14:creationId xmlns:p14="http://schemas.microsoft.com/office/powerpoint/2010/main" val="11049786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DA11A735-C4FB-194C-A6F4-8F70D1EB30EA}" type="slidenum">
              <a:rPr lang="it-IT" smtClean="0"/>
              <a:t>6</a:t>
            </a:fld>
            <a:endParaRPr lang="it-IT"/>
          </a:p>
        </p:txBody>
      </p:sp>
      <p:grpSp>
        <p:nvGrpSpPr>
          <p:cNvPr id="5" name="Gruppo 4"/>
          <p:cNvGrpSpPr/>
          <p:nvPr/>
        </p:nvGrpSpPr>
        <p:grpSpPr>
          <a:xfrm>
            <a:off x="-72189" y="6218608"/>
            <a:ext cx="9302129" cy="639392"/>
            <a:chOff x="-96253" y="6098292"/>
            <a:chExt cx="12402839" cy="852523"/>
          </a:xfrm>
        </p:grpSpPr>
        <p:sp>
          <p:nvSpPr>
            <p:cNvPr id="6" name="Rettangolo 5"/>
            <p:cNvSpPr/>
            <p:nvPr/>
          </p:nvSpPr>
          <p:spPr>
            <a:xfrm>
              <a:off x="-96253" y="6098292"/>
              <a:ext cx="12402839" cy="8525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350"/>
            </a:p>
          </p:txBody>
        </p:sp>
        <p:pic>
          <p:nvPicPr>
            <p:cNvPr id="7" name="Immagin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14722" y="6364609"/>
              <a:ext cx="2162556" cy="329184"/>
            </a:xfrm>
            <a:prstGeom prst="rect">
              <a:avLst/>
            </a:prstGeom>
          </p:spPr>
        </p:pic>
      </p:grpSp>
      <p:sp>
        <p:nvSpPr>
          <p:cNvPr id="8" name="Rettangolo 7"/>
          <p:cNvSpPr/>
          <p:nvPr/>
        </p:nvSpPr>
        <p:spPr>
          <a:xfrm>
            <a:off x="330200" y="986640"/>
            <a:ext cx="8407400" cy="5632311"/>
          </a:xfrm>
          <a:prstGeom prst="rect">
            <a:avLst/>
          </a:prstGeom>
        </p:spPr>
        <p:txBody>
          <a:bodyPr wrap="square">
            <a:spAutoFit/>
          </a:bodyPr>
          <a:lstStyle/>
          <a:p>
            <a:pPr algn="just"/>
            <a:r>
              <a:rPr lang="it-IT" b="1" dirty="0">
                <a:latin typeface="Arial" panose="020B0604020202020204" pitchFamily="34" charset="0"/>
                <a:cs typeface="Arial" panose="020B0604020202020204" pitchFamily="34" charset="0"/>
              </a:rPr>
              <a:t>D: Se il collaboratore ha un impiego nella P.A. esiste incompatibilità?</a:t>
            </a:r>
          </a:p>
          <a:p>
            <a:pPr algn="just"/>
            <a:r>
              <a:rPr lang="it-IT" b="1" dirty="0">
                <a:latin typeface="Arial" panose="020B0604020202020204" pitchFamily="34" charset="0"/>
                <a:cs typeface="Arial" panose="020B0604020202020204" pitchFamily="34" charset="0"/>
              </a:rPr>
              <a:t>R</a:t>
            </a:r>
            <a:r>
              <a:rPr lang="it-IT" dirty="0">
                <a:latin typeface="Arial" panose="020B0604020202020204" pitchFamily="34" charset="0"/>
                <a:cs typeface="Arial" panose="020B0604020202020204" pitchFamily="34" charset="0"/>
              </a:rPr>
              <a:t>: è prevista possibilità di sottoscrivere un contratto di lavoro sportivo dilettantistico previa autorizzazione se il lavoro è retribuito. Se il lavoro non è retribuito basta semplice comunicazione al proprio dirigente in seno alla P.A. .</a:t>
            </a:r>
          </a:p>
          <a:p>
            <a:pPr algn="just"/>
            <a:endParaRPr lang="it-IT" dirty="0">
              <a:latin typeface="Arial" panose="020B0604020202020204" pitchFamily="34" charset="0"/>
              <a:cs typeface="Arial" panose="020B0604020202020204" pitchFamily="34" charset="0"/>
            </a:endParaRPr>
          </a:p>
          <a:p>
            <a:pPr algn="just"/>
            <a:r>
              <a:rPr lang="it-IT" b="1" dirty="0">
                <a:latin typeface="Arial" panose="020B0604020202020204" pitchFamily="34" charset="0"/>
                <a:cs typeface="Arial" panose="020B0604020202020204" pitchFamily="34" charset="0"/>
              </a:rPr>
              <a:t>D: Se collaboratore ha un altro impiego e dovesse aprire partita iva ci sarebbero problemi?</a:t>
            </a:r>
          </a:p>
          <a:p>
            <a:pPr algn="just"/>
            <a:r>
              <a:rPr lang="it-IT" b="1" dirty="0">
                <a:latin typeface="Arial" panose="020B0604020202020204" pitchFamily="34" charset="0"/>
                <a:cs typeface="Arial" panose="020B0604020202020204" pitchFamily="34" charset="0"/>
              </a:rPr>
              <a:t>R</a:t>
            </a:r>
            <a:r>
              <a:rPr lang="it-IT" dirty="0">
                <a:latin typeface="Arial" panose="020B0604020202020204" pitchFamily="34" charset="0"/>
                <a:cs typeface="Arial" panose="020B0604020202020204" pitchFamily="34" charset="0"/>
              </a:rPr>
              <a:t>: In caso di soggetto titolare di P.IVA si potrebbe ritenere che si applichi la normativa riconducibile al lavoratore autonomo che, comunque, prevede il divieto di prestare più dell’80% della propria attività a favore di un unico committente</a:t>
            </a:r>
            <a:r>
              <a:rPr lang="it-IT" dirty="0">
                <a:latin typeface="Arial" panose="020B0604020202020204" pitchFamily="34" charset="0"/>
                <a:cs typeface="Arial" panose="020B0604020202020204" pitchFamily="34" charset="0"/>
                <a:sym typeface="Wingdings" panose="05000000000000000000" pitchFamily="2" charset="2"/>
              </a:rPr>
              <a:t>. In ogni caso, in presenza di P.IVA, si ritiene che il collaboratore sportivo eserciti attività con professionalità e dunque al di fuori del «dilettantismo», da questo se ne deduce un prevalere della P.IVA rispetto al contratto di lavoro sportivo dilettantistico. Questo sempre che la P.IVA sia attinente alla attività sportiva.</a:t>
            </a:r>
          </a:p>
          <a:p>
            <a:pPr algn="just"/>
            <a:endParaRPr lang="it-IT" dirty="0">
              <a:latin typeface="Arial" panose="020B0604020202020204" pitchFamily="34" charset="0"/>
              <a:cs typeface="Arial" panose="020B0604020202020204" pitchFamily="34" charset="0"/>
              <a:sym typeface="Wingdings" panose="05000000000000000000" pitchFamily="2" charset="2"/>
            </a:endParaRPr>
          </a:p>
          <a:p>
            <a:pPr algn="just"/>
            <a:r>
              <a:rPr lang="it-IT" b="1" dirty="0">
                <a:latin typeface="Arial" panose="020B0604020202020204" pitchFamily="34" charset="0"/>
                <a:cs typeface="Arial" panose="020B0604020202020204" pitchFamily="34" charset="0"/>
              </a:rPr>
              <a:t>D: Per figure amministrative tipo segretaria è possibile fare contratto co.co.co sportivo? </a:t>
            </a:r>
          </a:p>
          <a:p>
            <a:pPr algn="just"/>
            <a:r>
              <a:rPr lang="it-IT" b="1" dirty="0">
                <a:latin typeface="Arial" panose="020B0604020202020204" pitchFamily="34" charset="0"/>
                <a:cs typeface="Arial" panose="020B0604020202020204" pitchFamily="34" charset="0"/>
              </a:rPr>
              <a:t>R</a:t>
            </a:r>
            <a:r>
              <a:rPr lang="it-IT" dirty="0">
                <a:latin typeface="Arial" panose="020B0604020202020204" pitchFamily="34" charset="0"/>
                <a:cs typeface="Arial" panose="020B0604020202020204" pitchFamily="34" charset="0"/>
              </a:rPr>
              <a:t>: No non è possibile, in questo caso il contratto di lavoro subordinato è un contratto di lavoro ordinario</a:t>
            </a:r>
            <a:r>
              <a:rPr lang="it-IT" dirty="0">
                <a:latin typeface="Arial" panose="020B0604020202020204" pitchFamily="34" charset="0"/>
                <a:cs typeface="Arial" panose="020B0604020202020204" pitchFamily="34" charset="0"/>
                <a:sym typeface="Wingdings" panose="05000000000000000000" pitchFamily="2" charset="2"/>
              </a:rPr>
              <a:t> o un co.co.co ordinario.</a:t>
            </a:r>
            <a:endParaRPr lang="it-IT" dirty="0">
              <a:latin typeface="Arial" panose="020B0604020202020204" pitchFamily="34" charset="0"/>
              <a:cs typeface="Arial" panose="020B0604020202020204" pitchFamily="34" charset="0"/>
            </a:endParaRPr>
          </a:p>
          <a:p>
            <a:pPr algn="just"/>
            <a:endParaRPr lang="it-IT" dirty="0">
              <a:latin typeface="Arial" panose="020B0604020202020204" pitchFamily="34" charset="0"/>
              <a:cs typeface="Arial" panose="020B0604020202020204" pitchFamily="34" charset="0"/>
            </a:endParaRPr>
          </a:p>
        </p:txBody>
      </p:sp>
      <p:sp>
        <p:nvSpPr>
          <p:cNvPr id="2" name="CasellaDiTesto 1">
            <a:extLst>
              <a:ext uri="{FF2B5EF4-FFF2-40B4-BE49-F238E27FC236}">
                <a16:creationId xmlns:a16="http://schemas.microsoft.com/office/drawing/2014/main" id="{38BAA3CA-4F53-D368-A416-7F1423B5F3E5}"/>
              </a:ext>
            </a:extLst>
          </p:cNvPr>
          <p:cNvSpPr txBox="1"/>
          <p:nvPr/>
        </p:nvSpPr>
        <p:spPr>
          <a:xfrm>
            <a:off x="330200" y="341144"/>
            <a:ext cx="4051300" cy="400110"/>
          </a:xfrm>
          <a:prstGeom prst="rect">
            <a:avLst/>
          </a:prstGeom>
          <a:noFill/>
          <a:ln>
            <a:noFill/>
          </a:ln>
        </p:spPr>
        <p:txBody>
          <a:bodyPr wrap="square" rtlCol="0">
            <a:spAutoFit/>
          </a:bodyPr>
          <a:lstStyle/>
          <a:p>
            <a:r>
              <a:rPr lang="it-IT" sz="2000" b="1" dirty="0">
                <a:latin typeface="Arial" charset="0"/>
                <a:ea typeface="Arial" charset="0"/>
                <a:cs typeface="Arial" charset="0"/>
              </a:rPr>
              <a:t>FAQ – LAVORO SPORTIVO</a:t>
            </a:r>
          </a:p>
        </p:txBody>
      </p:sp>
      <p:pic>
        <p:nvPicPr>
          <p:cNvPr id="3" name="Immagine 2">
            <a:extLst>
              <a:ext uri="{FF2B5EF4-FFF2-40B4-BE49-F238E27FC236}">
                <a16:creationId xmlns:a16="http://schemas.microsoft.com/office/drawing/2014/main" id="{D59D8EFE-368F-C00E-8F8E-5479E81F472F}"/>
              </a:ext>
            </a:extLst>
          </p:cNvPr>
          <p:cNvPicPr>
            <a:picLocks noChangeAspect="1"/>
          </p:cNvPicPr>
          <p:nvPr/>
        </p:nvPicPr>
        <p:blipFill>
          <a:blip r:embed="rId3"/>
          <a:stretch>
            <a:fillRect/>
          </a:stretch>
        </p:blipFill>
        <p:spPr>
          <a:xfrm>
            <a:off x="7106478" y="19878"/>
            <a:ext cx="2017643" cy="910400"/>
          </a:xfrm>
          <a:prstGeom prst="rect">
            <a:avLst/>
          </a:prstGeom>
        </p:spPr>
      </p:pic>
    </p:spTree>
    <p:extLst>
      <p:ext uri="{BB962C8B-B14F-4D97-AF65-F5344CB8AC3E}">
        <p14:creationId xmlns:p14="http://schemas.microsoft.com/office/powerpoint/2010/main" val="5003893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DA11A735-C4FB-194C-A6F4-8F70D1EB30EA}" type="slidenum">
              <a:rPr lang="it-IT" smtClean="0"/>
              <a:t>7</a:t>
            </a:fld>
            <a:endParaRPr lang="it-IT"/>
          </a:p>
        </p:txBody>
      </p:sp>
      <p:grpSp>
        <p:nvGrpSpPr>
          <p:cNvPr id="5" name="Gruppo 4"/>
          <p:cNvGrpSpPr/>
          <p:nvPr/>
        </p:nvGrpSpPr>
        <p:grpSpPr>
          <a:xfrm>
            <a:off x="-72189" y="6218608"/>
            <a:ext cx="9302129" cy="639392"/>
            <a:chOff x="-96253" y="6098292"/>
            <a:chExt cx="12402839" cy="852523"/>
          </a:xfrm>
        </p:grpSpPr>
        <p:sp>
          <p:nvSpPr>
            <p:cNvPr id="6" name="Rettangolo 5"/>
            <p:cNvSpPr/>
            <p:nvPr/>
          </p:nvSpPr>
          <p:spPr>
            <a:xfrm>
              <a:off x="-96253" y="6098292"/>
              <a:ext cx="12402839" cy="8525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350"/>
            </a:p>
          </p:txBody>
        </p:sp>
        <p:pic>
          <p:nvPicPr>
            <p:cNvPr id="7" name="Immagin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14722" y="6364609"/>
              <a:ext cx="2162556" cy="329184"/>
            </a:xfrm>
            <a:prstGeom prst="rect">
              <a:avLst/>
            </a:prstGeom>
          </p:spPr>
        </p:pic>
      </p:grpSp>
      <p:sp>
        <p:nvSpPr>
          <p:cNvPr id="8" name="Rettangolo 7"/>
          <p:cNvSpPr/>
          <p:nvPr/>
        </p:nvSpPr>
        <p:spPr>
          <a:xfrm>
            <a:off x="330200" y="986640"/>
            <a:ext cx="8407400" cy="5355312"/>
          </a:xfrm>
          <a:prstGeom prst="rect">
            <a:avLst/>
          </a:prstGeom>
        </p:spPr>
        <p:txBody>
          <a:bodyPr wrap="square">
            <a:spAutoFit/>
          </a:bodyPr>
          <a:lstStyle/>
          <a:p>
            <a:pPr algn="just"/>
            <a:r>
              <a:rPr lang="it-IT" b="1" dirty="0">
                <a:latin typeface="Arial" panose="020B0604020202020204" pitchFamily="34" charset="0"/>
                <a:cs typeface="Arial" panose="020B0604020202020204" pitchFamily="34" charset="0"/>
              </a:rPr>
              <a:t>D: I compensi ottenuti fino al 30 giugno si azzerano e dal 1 luglio si riparte con le nuove regole? </a:t>
            </a:r>
          </a:p>
          <a:p>
            <a:pPr algn="just"/>
            <a:r>
              <a:rPr lang="it-IT" b="1" dirty="0">
                <a:latin typeface="Arial" panose="020B0604020202020204" pitchFamily="34" charset="0"/>
                <a:cs typeface="Arial" panose="020B0604020202020204" pitchFamily="34" charset="0"/>
              </a:rPr>
              <a:t>R</a:t>
            </a:r>
            <a:r>
              <a:rPr lang="it-IT" dirty="0">
                <a:latin typeface="Arial" panose="020B0604020202020204" pitchFamily="34" charset="0"/>
                <a:cs typeface="Arial" panose="020B0604020202020204" pitchFamily="34" charset="0"/>
              </a:rPr>
              <a:t>: La regola dei 5.000 euro ai fini pensionistici e 15.000 euro ai fini fiscali si applica sui valori erogati nel corso di tutto il 2023</a:t>
            </a:r>
            <a:r>
              <a:rPr lang="it-IT" dirty="0">
                <a:latin typeface="Arial" panose="020B0604020202020204" pitchFamily="34" charset="0"/>
                <a:cs typeface="Arial" panose="020B0604020202020204" pitchFamily="34" charset="0"/>
                <a:sym typeface="Wingdings" panose="05000000000000000000" pitchFamily="2" charset="2"/>
              </a:rPr>
              <a:t>. </a:t>
            </a:r>
          </a:p>
          <a:p>
            <a:pPr algn="just"/>
            <a:r>
              <a:rPr lang="it-IT" dirty="0">
                <a:latin typeface="Arial" panose="020B0604020202020204" pitchFamily="34" charset="0"/>
                <a:cs typeface="Arial" panose="020B0604020202020204" pitchFamily="34" charset="0"/>
                <a:sym typeface="Wingdings" panose="05000000000000000000" pitchFamily="2" charset="2"/>
              </a:rPr>
              <a:t>Tuttavia, per i contratti sportivi iniziati prima del 01/07/2023 non si dà luogo a recupero contributivo (</a:t>
            </a:r>
            <a:r>
              <a:rPr lang="it-IT" i="1" dirty="0">
                <a:latin typeface="Arial" panose="020B0604020202020204" pitchFamily="34" charset="0"/>
                <a:cs typeface="Arial" panose="020B0604020202020204" pitchFamily="34" charset="0"/>
                <a:sym typeface="Wingdings" panose="05000000000000000000" pitchFamily="2" charset="2"/>
              </a:rPr>
              <a:t>art. 35 comma 8 quater</a:t>
            </a:r>
            <a:r>
              <a:rPr lang="it-IT" dirty="0">
                <a:latin typeface="Arial" panose="020B0604020202020204" pitchFamily="34" charset="0"/>
                <a:cs typeface="Arial" panose="020B0604020202020204" pitchFamily="34" charset="0"/>
                <a:sym typeface="Wingdings" panose="05000000000000000000" pitchFamily="2" charset="2"/>
              </a:rPr>
              <a:t>).</a:t>
            </a:r>
          </a:p>
          <a:p>
            <a:pPr algn="just"/>
            <a:r>
              <a:rPr lang="it-IT" dirty="0">
                <a:latin typeface="Arial" panose="020B0604020202020204" pitchFamily="34" charset="0"/>
                <a:cs typeface="Arial" panose="020B0604020202020204" pitchFamily="34" charset="0"/>
                <a:sym typeface="Wingdings" panose="05000000000000000000" pitchFamily="2" charset="2"/>
              </a:rPr>
              <a:t>È da chiarire se questo vuol dire che tutte le somme erogate nel 2023 in pendenza di un contratto iniziato prima del 01/07/2023 non saranno nel 2023 assoggettate a contributi o se non è assoggettata a contributi la parte eccedente i 5.000€ erogata prima del 01/07/2023. </a:t>
            </a:r>
          </a:p>
          <a:p>
            <a:pPr algn="just"/>
            <a:endParaRPr lang="it-IT" dirty="0">
              <a:latin typeface="Arial" panose="020B0604020202020204" pitchFamily="34" charset="0"/>
              <a:cs typeface="Arial" panose="020B0604020202020204" pitchFamily="34" charset="0"/>
              <a:sym typeface="Wingdings" panose="05000000000000000000" pitchFamily="2" charset="2"/>
            </a:endParaRPr>
          </a:p>
          <a:p>
            <a:pPr algn="just"/>
            <a:endParaRPr lang="it-IT" dirty="0">
              <a:latin typeface="Arial" panose="020B0604020202020204" pitchFamily="34" charset="0"/>
              <a:cs typeface="Arial" panose="020B0604020202020204" pitchFamily="34" charset="0"/>
              <a:sym typeface="Wingdings" panose="05000000000000000000" pitchFamily="2" charset="2"/>
            </a:endParaRPr>
          </a:p>
          <a:p>
            <a:pPr algn="just"/>
            <a:r>
              <a:rPr lang="it-IT" b="1" dirty="0">
                <a:latin typeface="Arial" panose="020B0604020202020204" pitchFamily="34" charset="0"/>
                <a:cs typeface="Arial" panose="020B0604020202020204" pitchFamily="34" charset="0"/>
              </a:rPr>
              <a:t>D: Oltre al compenso lordo bisogna tenere conto delle trattenute a carico dell'associazione oppure nel compenso lordo sono incluse le trattenute a nostro carico?</a:t>
            </a:r>
          </a:p>
          <a:p>
            <a:pPr algn="just"/>
            <a:r>
              <a:rPr lang="it-IT" b="1" dirty="0" err="1">
                <a:latin typeface="Arial" panose="020B0604020202020204" pitchFamily="34" charset="0"/>
                <a:cs typeface="Arial" panose="020B0604020202020204" pitchFamily="34" charset="0"/>
              </a:rPr>
              <a:t>R</a:t>
            </a:r>
            <a:r>
              <a:rPr lang="it-IT" dirty="0">
                <a:latin typeface="Arial" panose="020B0604020202020204" pitchFamily="34" charset="0"/>
                <a:cs typeface="Arial" panose="020B0604020202020204" pitchFamily="34" charset="0"/>
              </a:rPr>
              <a:t>: Nel compenso lordo sono previste le somme dovute a titolo di imposta (al superamento dei limiti) e la parte dei contributi che è riconducibile al lavoratore sportivo</a:t>
            </a:r>
            <a:r>
              <a:rPr lang="it-IT" dirty="0">
                <a:latin typeface="Arial" panose="020B0604020202020204" pitchFamily="34" charset="0"/>
                <a:cs typeface="Arial" panose="020B0604020202020204" pitchFamily="34" charset="0"/>
                <a:sym typeface="Wingdings" panose="05000000000000000000" pitchFamily="2" charset="2"/>
              </a:rPr>
              <a:t>. Resta a carico della ASD/SSDRL la parte dei contributi in carico all’Ente Sportivo Dilettantistico (ASD/SSDRL), ossia i 2/3 del 25% di contributi ove dovuti.</a:t>
            </a:r>
            <a:endParaRPr lang="it-IT" dirty="0">
              <a:latin typeface="Arial" panose="020B0604020202020204" pitchFamily="34" charset="0"/>
              <a:cs typeface="Arial" panose="020B0604020202020204" pitchFamily="34" charset="0"/>
            </a:endParaRPr>
          </a:p>
        </p:txBody>
      </p:sp>
      <p:sp>
        <p:nvSpPr>
          <p:cNvPr id="2" name="CasellaDiTesto 1">
            <a:extLst>
              <a:ext uri="{FF2B5EF4-FFF2-40B4-BE49-F238E27FC236}">
                <a16:creationId xmlns:a16="http://schemas.microsoft.com/office/drawing/2014/main" id="{90ECB0B6-4076-4A76-78E8-EC98E5EFB683}"/>
              </a:ext>
            </a:extLst>
          </p:cNvPr>
          <p:cNvSpPr txBox="1"/>
          <p:nvPr/>
        </p:nvSpPr>
        <p:spPr>
          <a:xfrm>
            <a:off x="330200" y="341144"/>
            <a:ext cx="4051300" cy="400110"/>
          </a:xfrm>
          <a:prstGeom prst="rect">
            <a:avLst/>
          </a:prstGeom>
          <a:noFill/>
          <a:ln>
            <a:noFill/>
          </a:ln>
        </p:spPr>
        <p:txBody>
          <a:bodyPr wrap="square" rtlCol="0">
            <a:spAutoFit/>
          </a:bodyPr>
          <a:lstStyle/>
          <a:p>
            <a:r>
              <a:rPr lang="it-IT" sz="2000" b="1" dirty="0">
                <a:latin typeface="Arial" charset="0"/>
                <a:ea typeface="Arial" charset="0"/>
                <a:cs typeface="Arial" charset="0"/>
              </a:rPr>
              <a:t>FAQ – LAVORO SPORTIVO</a:t>
            </a:r>
          </a:p>
        </p:txBody>
      </p:sp>
      <p:pic>
        <p:nvPicPr>
          <p:cNvPr id="3" name="Immagine 2">
            <a:extLst>
              <a:ext uri="{FF2B5EF4-FFF2-40B4-BE49-F238E27FC236}">
                <a16:creationId xmlns:a16="http://schemas.microsoft.com/office/drawing/2014/main" id="{9A82F935-055D-9A93-564C-D3A653C3A168}"/>
              </a:ext>
            </a:extLst>
          </p:cNvPr>
          <p:cNvPicPr>
            <a:picLocks noChangeAspect="1"/>
          </p:cNvPicPr>
          <p:nvPr/>
        </p:nvPicPr>
        <p:blipFill>
          <a:blip r:embed="rId3"/>
          <a:stretch>
            <a:fillRect/>
          </a:stretch>
        </p:blipFill>
        <p:spPr>
          <a:xfrm>
            <a:off x="7106478" y="19878"/>
            <a:ext cx="2017643" cy="910400"/>
          </a:xfrm>
          <a:prstGeom prst="rect">
            <a:avLst/>
          </a:prstGeom>
        </p:spPr>
      </p:pic>
    </p:spTree>
    <p:extLst>
      <p:ext uri="{BB962C8B-B14F-4D97-AF65-F5344CB8AC3E}">
        <p14:creationId xmlns:p14="http://schemas.microsoft.com/office/powerpoint/2010/main" val="25956545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DA11A735-C4FB-194C-A6F4-8F70D1EB30EA}" type="slidenum">
              <a:rPr lang="it-IT" smtClean="0"/>
              <a:t>8</a:t>
            </a:fld>
            <a:endParaRPr lang="it-IT"/>
          </a:p>
        </p:txBody>
      </p:sp>
      <p:grpSp>
        <p:nvGrpSpPr>
          <p:cNvPr id="5" name="Gruppo 4"/>
          <p:cNvGrpSpPr/>
          <p:nvPr/>
        </p:nvGrpSpPr>
        <p:grpSpPr>
          <a:xfrm>
            <a:off x="-72189" y="6218608"/>
            <a:ext cx="9302129" cy="639392"/>
            <a:chOff x="-96253" y="6098292"/>
            <a:chExt cx="12402839" cy="852523"/>
          </a:xfrm>
        </p:grpSpPr>
        <p:sp>
          <p:nvSpPr>
            <p:cNvPr id="6" name="Rettangolo 5"/>
            <p:cNvSpPr/>
            <p:nvPr/>
          </p:nvSpPr>
          <p:spPr>
            <a:xfrm>
              <a:off x="-96253" y="6098292"/>
              <a:ext cx="12402839" cy="8525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350"/>
            </a:p>
          </p:txBody>
        </p:sp>
        <p:pic>
          <p:nvPicPr>
            <p:cNvPr id="7" name="Immagin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14722" y="6364609"/>
              <a:ext cx="2162556" cy="329184"/>
            </a:xfrm>
            <a:prstGeom prst="rect">
              <a:avLst/>
            </a:prstGeom>
          </p:spPr>
        </p:pic>
      </p:grpSp>
      <p:sp>
        <p:nvSpPr>
          <p:cNvPr id="8" name="Rettangolo 7"/>
          <p:cNvSpPr/>
          <p:nvPr/>
        </p:nvSpPr>
        <p:spPr>
          <a:xfrm>
            <a:off x="330200" y="986640"/>
            <a:ext cx="8407400" cy="5632311"/>
          </a:xfrm>
          <a:prstGeom prst="rect">
            <a:avLst/>
          </a:prstGeom>
        </p:spPr>
        <p:txBody>
          <a:bodyPr wrap="square">
            <a:spAutoFit/>
          </a:bodyPr>
          <a:lstStyle/>
          <a:p>
            <a:pPr algn="just"/>
            <a:r>
              <a:rPr lang="it-IT" b="1" dirty="0">
                <a:latin typeface="Arial" panose="020B0604020202020204" pitchFamily="34" charset="0"/>
                <a:cs typeface="Arial" panose="020B0604020202020204" pitchFamily="34" charset="0"/>
              </a:rPr>
              <a:t>D: I contratti sportivi sono contratti co.co.co.?</a:t>
            </a:r>
          </a:p>
          <a:p>
            <a:pPr algn="just"/>
            <a:r>
              <a:rPr lang="it-IT" b="1" dirty="0">
                <a:latin typeface="Arial" panose="020B0604020202020204" pitchFamily="34" charset="0"/>
                <a:cs typeface="Arial" panose="020B0604020202020204" pitchFamily="34" charset="0"/>
              </a:rPr>
              <a:t>R</a:t>
            </a:r>
            <a:r>
              <a:rPr lang="it-IT" dirty="0">
                <a:latin typeface="Arial" panose="020B0604020202020204" pitchFamily="34" charset="0"/>
                <a:cs typeface="Arial" panose="020B0604020202020204" pitchFamily="34" charset="0"/>
              </a:rPr>
              <a:t>: il lavoro sportivo nell’area del dilettantismo è nella forma di co.co.co. qualora ricorrano le seguenti condizioni:</a:t>
            </a:r>
          </a:p>
          <a:p>
            <a:pPr marL="342900" indent="-342900" algn="just">
              <a:buAutoNum type="arabicParenR"/>
            </a:pPr>
            <a:r>
              <a:rPr lang="it-IT" dirty="0">
                <a:latin typeface="Arial" panose="020B0604020202020204" pitchFamily="34" charset="0"/>
                <a:cs typeface="Arial" panose="020B0604020202020204" pitchFamily="34" charset="0"/>
              </a:rPr>
              <a:t>le prestazioni oggetto di contratto non superino le 24 ore settimanali (escluse le manifestazioni sportive);</a:t>
            </a:r>
          </a:p>
          <a:p>
            <a:pPr marL="342900" indent="-342900" algn="just">
              <a:buAutoNum type="arabicParenR"/>
            </a:pPr>
            <a:r>
              <a:rPr lang="it-IT" dirty="0">
                <a:latin typeface="Arial" panose="020B0604020202020204" pitchFamily="34" charset="0"/>
                <a:cs typeface="Arial" panose="020B0604020202020204" pitchFamily="34" charset="0"/>
              </a:rPr>
              <a:t>le prestazioni siano coordinate con i regolamenti delle Federazioni ed EPS.</a:t>
            </a:r>
            <a:endParaRPr lang="it-IT" dirty="0">
              <a:latin typeface="Arial" panose="020B0604020202020204" pitchFamily="34" charset="0"/>
              <a:cs typeface="Arial" panose="020B0604020202020204" pitchFamily="34" charset="0"/>
              <a:sym typeface="Wingdings" panose="05000000000000000000" pitchFamily="2" charset="2"/>
            </a:endParaRPr>
          </a:p>
          <a:p>
            <a:pPr algn="just"/>
            <a:endParaRPr lang="it-IT" dirty="0">
              <a:latin typeface="Arial" panose="020B0604020202020204" pitchFamily="34" charset="0"/>
              <a:cs typeface="Arial" panose="020B0604020202020204" pitchFamily="34" charset="0"/>
              <a:sym typeface="Wingdings" panose="05000000000000000000" pitchFamily="2" charset="2"/>
            </a:endParaRPr>
          </a:p>
          <a:p>
            <a:pPr algn="just"/>
            <a:endParaRPr lang="it-IT" dirty="0">
              <a:latin typeface="Arial" panose="020B0604020202020204" pitchFamily="34" charset="0"/>
              <a:cs typeface="Arial" panose="020B0604020202020204" pitchFamily="34" charset="0"/>
              <a:sym typeface="Wingdings" panose="05000000000000000000" pitchFamily="2" charset="2"/>
            </a:endParaRPr>
          </a:p>
          <a:p>
            <a:pPr algn="just"/>
            <a:r>
              <a:rPr lang="it-IT" b="1" dirty="0">
                <a:latin typeface="Arial" panose="020B0604020202020204" pitchFamily="34" charset="0"/>
                <a:cs typeface="Arial" panose="020B0604020202020204" pitchFamily="34" charset="0"/>
              </a:rPr>
              <a:t>D: Il trattamento fiscale corretto quale è?</a:t>
            </a:r>
          </a:p>
          <a:p>
            <a:pPr algn="just"/>
            <a:r>
              <a:rPr lang="it-IT" b="1" dirty="0">
                <a:latin typeface="Arial" panose="020B0604020202020204" pitchFamily="34" charset="0"/>
                <a:cs typeface="Arial" panose="020B0604020202020204" pitchFamily="34" charset="0"/>
              </a:rPr>
              <a:t>R</a:t>
            </a:r>
            <a:r>
              <a:rPr lang="it-IT" dirty="0">
                <a:latin typeface="Arial" panose="020B0604020202020204" pitchFamily="34" charset="0"/>
                <a:cs typeface="Arial" panose="020B0604020202020204" pitchFamily="34" charset="0"/>
              </a:rPr>
              <a:t>: Compensi inferiori a 5.000,00 euro –&gt; esenti imposte e contributi INPS al 100%.</a:t>
            </a:r>
          </a:p>
          <a:p>
            <a:pPr algn="just"/>
            <a:r>
              <a:rPr lang="it-IT" dirty="0">
                <a:latin typeface="Arial" panose="020B0604020202020204" pitchFamily="34" charset="0"/>
                <a:cs typeface="Arial" panose="020B0604020202020204" pitchFamily="34" charset="0"/>
              </a:rPr>
              <a:t>Compensi tra 5.000,00 e 15.000,00 euro –&gt; esenti imposte al 100% ma versano i contributi INPS nella misura del 25% (1/3 a carico del lavoratore, 2/3 a carico dell’ente).</a:t>
            </a:r>
          </a:p>
          <a:p>
            <a:pPr algn="just"/>
            <a:r>
              <a:rPr lang="it-IT" dirty="0">
                <a:latin typeface="Arial" panose="020B0604020202020204" pitchFamily="34" charset="0"/>
                <a:cs typeface="Arial" panose="020B0604020202020204" pitchFamily="34" charset="0"/>
              </a:rPr>
              <a:t>Compensi superiori ai 15.000,00 euro –&gt; il reddito del percipiente sarà assoggettato a tassazione secondo le ordinarie aliquote Irpef e versano i contributi INPS</a:t>
            </a:r>
            <a:r>
              <a:rPr lang="it-IT" dirty="0">
                <a:latin typeface="Arial" panose="020B0604020202020204" pitchFamily="34" charset="0"/>
                <a:cs typeface="Arial" panose="020B0604020202020204" pitchFamily="34" charset="0"/>
                <a:sym typeface="Wingdings" panose="05000000000000000000" pitchFamily="2" charset="2"/>
              </a:rPr>
              <a:t> </a:t>
            </a:r>
            <a:r>
              <a:rPr lang="it-IT" dirty="0">
                <a:latin typeface="Arial" panose="020B0604020202020204" pitchFamily="34" charset="0"/>
                <a:cs typeface="Arial" panose="020B0604020202020204" pitchFamily="34" charset="0"/>
              </a:rPr>
              <a:t>nella misura del 25% (1/3 a carico del lavoratore, 2/3 a carico dell’ente).</a:t>
            </a:r>
          </a:p>
          <a:p>
            <a:pPr algn="just"/>
            <a:endParaRPr lang="it-IT" dirty="0">
              <a:latin typeface="Arial" panose="020B0604020202020204" pitchFamily="34" charset="0"/>
              <a:cs typeface="Arial" panose="020B0604020202020204" pitchFamily="34" charset="0"/>
              <a:sym typeface="Wingdings" panose="05000000000000000000" pitchFamily="2" charset="2"/>
            </a:endParaRPr>
          </a:p>
          <a:p>
            <a:pPr algn="just"/>
            <a:endParaRPr lang="it-IT" dirty="0">
              <a:latin typeface="Arial" panose="020B0604020202020204" pitchFamily="34" charset="0"/>
              <a:cs typeface="Arial" panose="020B0604020202020204" pitchFamily="34" charset="0"/>
            </a:endParaRPr>
          </a:p>
        </p:txBody>
      </p:sp>
      <p:sp>
        <p:nvSpPr>
          <p:cNvPr id="2" name="CasellaDiTesto 1">
            <a:extLst>
              <a:ext uri="{FF2B5EF4-FFF2-40B4-BE49-F238E27FC236}">
                <a16:creationId xmlns:a16="http://schemas.microsoft.com/office/drawing/2014/main" id="{CD4E65F2-8E60-66C1-8078-F80B468303E0}"/>
              </a:ext>
            </a:extLst>
          </p:cNvPr>
          <p:cNvSpPr txBox="1"/>
          <p:nvPr/>
        </p:nvSpPr>
        <p:spPr>
          <a:xfrm>
            <a:off x="330200" y="341144"/>
            <a:ext cx="4051300" cy="400110"/>
          </a:xfrm>
          <a:prstGeom prst="rect">
            <a:avLst/>
          </a:prstGeom>
          <a:noFill/>
          <a:ln>
            <a:noFill/>
          </a:ln>
        </p:spPr>
        <p:txBody>
          <a:bodyPr wrap="square" rtlCol="0">
            <a:spAutoFit/>
          </a:bodyPr>
          <a:lstStyle/>
          <a:p>
            <a:r>
              <a:rPr lang="it-IT" sz="2000" b="1" dirty="0">
                <a:latin typeface="Arial" charset="0"/>
                <a:ea typeface="Arial" charset="0"/>
                <a:cs typeface="Arial" charset="0"/>
              </a:rPr>
              <a:t>FAQ – LAVORO SPORTIVO</a:t>
            </a:r>
          </a:p>
        </p:txBody>
      </p:sp>
      <p:pic>
        <p:nvPicPr>
          <p:cNvPr id="3" name="Immagine 2">
            <a:extLst>
              <a:ext uri="{FF2B5EF4-FFF2-40B4-BE49-F238E27FC236}">
                <a16:creationId xmlns:a16="http://schemas.microsoft.com/office/drawing/2014/main" id="{7619F627-7DB2-F3AD-2339-C68DED7FE39A}"/>
              </a:ext>
            </a:extLst>
          </p:cNvPr>
          <p:cNvPicPr>
            <a:picLocks noChangeAspect="1"/>
          </p:cNvPicPr>
          <p:nvPr/>
        </p:nvPicPr>
        <p:blipFill>
          <a:blip r:embed="rId3"/>
          <a:stretch>
            <a:fillRect/>
          </a:stretch>
        </p:blipFill>
        <p:spPr>
          <a:xfrm>
            <a:off x="7106478" y="19878"/>
            <a:ext cx="2017643" cy="910400"/>
          </a:xfrm>
          <a:prstGeom prst="rect">
            <a:avLst/>
          </a:prstGeom>
        </p:spPr>
      </p:pic>
    </p:spTree>
    <p:extLst>
      <p:ext uri="{BB962C8B-B14F-4D97-AF65-F5344CB8AC3E}">
        <p14:creationId xmlns:p14="http://schemas.microsoft.com/office/powerpoint/2010/main" val="37911026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DA11A735-C4FB-194C-A6F4-8F70D1EB30EA}" type="slidenum">
              <a:rPr lang="it-IT" smtClean="0"/>
              <a:t>9</a:t>
            </a:fld>
            <a:endParaRPr lang="it-IT"/>
          </a:p>
        </p:txBody>
      </p:sp>
      <p:grpSp>
        <p:nvGrpSpPr>
          <p:cNvPr id="5" name="Gruppo 4"/>
          <p:cNvGrpSpPr/>
          <p:nvPr/>
        </p:nvGrpSpPr>
        <p:grpSpPr>
          <a:xfrm>
            <a:off x="-72189" y="6218608"/>
            <a:ext cx="9302129" cy="639392"/>
            <a:chOff x="-96253" y="6098292"/>
            <a:chExt cx="12402839" cy="852523"/>
          </a:xfrm>
        </p:grpSpPr>
        <p:sp>
          <p:nvSpPr>
            <p:cNvPr id="6" name="Rettangolo 5"/>
            <p:cNvSpPr/>
            <p:nvPr/>
          </p:nvSpPr>
          <p:spPr>
            <a:xfrm>
              <a:off x="-96253" y="6098292"/>
              <a:ext cx="12402839" cy="8525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350"/>
            </a:p>
          </p:txBody>
        </p:sp>
        <p:pic>
          <p:nvPicPr>
            <p:cNvPr id="7" name="Immagin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14722" y="6364609"/>
              <a:ext cx="2162556" cy="329184"/>
            </a:xfrm>
            <a:prstGeom prst="rect">
              <a:avLst/>
            </a:prstGeom>
          </p:spPr>
        </p:pic>
      </p:grpSp>
      <p:sp>
        <p:nvSpPr>
          <p:cNvPr id="8" name="Rettangolo 7"/>
          <p:cNvSpPr/>
          <p:nvPr/>
        </p:nvSpPr>
        <p:spPr>
          <a:xfrm>
            <a:off x="330200" y="986640"/>
            <a:ext cx="8407400" cy="4524315"/>
          </a:xfrm>
          <a:prstGeom prst="rect">
            <a:avLst/>
          </a:prstGeom>
        </p:spPr>
        <p:txBody>
          <a:bodyPr wrap="square">
            <a:spAutoFit/>
          </a:bodyPr>
          <a:lstStyle/>
          <a:p>
            <a:pPr algn="just"/>
            <a:endParaRPr lang="it-IT" b="1" dirty="0">
              <a:latin typeface="Arial" panose="020B0604020202020204" pitchFamily="34" charset="0"/>
              <a:cs typeface="Arial" panose="020B0604020202020204" pitchFamily="34" charset="0"/>
            </a:endParaRPr>
          </a:p>
          <a:p>
            <a:pPr algn="just"/>
            <a:r>
              <a:rPr lang="it-IT" b="1" dirty="0">
                <a:latin typeface="Arial" panose="020B0604020202020204" pitchFamily="34" charset="0"/>
                <a:cs typeface="Arial" panose="020B0604020202020204" pitchFamily="34" charset="0"/>
              </a:rPr>
              <a:t>D: è previsto il versamento dell’INAIL per i lavoratori sportivi?</a:t>
            </a:r>
          </a:p>
          <a:p>
            <a:pPr algn="just"/>
            <a:r>
              <a:rPr lang="it-IT" b="1" dirty="0">
                <a:latin typeface="Arial" panose="020B0604020202020204" pitchFamily="34" charset="0"/>
                <a:cs typeface="Arial" panose="020B0604020202020204" pitchFamily="34" charset="0"/>
              </a:rPr>
              <a:t>R</a:t>
            </a:r>
            <a:r>
              <a:rPr lang="it-IT" dirty="0">
                <a:latin typeface="Arial" panose="020B0604020202020204" pitchFamily="34" charset="0"/>
                <a:cs typeface="Arial" panose="020B0604020202020204" pitchFamily="34" charset="0"/>
              </a:rPr>
              <a:t>: Sì, è previsto sia per i co.co.co. Sportivi che per i lavoratori subordinati, </a:t>
            </a:r>
            <a:r>
              <a:rPr lang="it-IT" u="sng" dirty="0">
                <a:latin typeface="Arial" panose="020B0604020202020204" pitchFamily="34" charset="0"/>
                <a:cs typeface="Arial" panose="020B0604020202020204" pitchFamily="34" charset="0"/>
              </a:rPr>
              <a:t>al momento</a:t>
            </a:r>
            <a:r>
              <a:rPr lang="it-IT" dirty="0">
                <a:latin typeface="Arial" panose="020B0604020202020204" pitchFamily="34" charset="0"/>
                <a:cs typeface="Arial" panose="020B0604020202020204" pitchFamily="34" charset="0"/>
              </a:rPr>
              <a:t> sembrerebbe senza soglia di esenzione</a:t>
            </a:r>
            <a:r>
              <a:rPr lang="it-IT" dirty="0">
                <a:latin typeface="Arial" panose="020B0604020202020204" pitchFamily="34" charset="0"/>
                <a:cs typeface="Arial" panose="020B0604020202020204" pitchFamily="34" charset="0"/>
                <a:sym typeface="Wingdings" panose="05000000000000000000" pitchFamily="2" charset="2"/>
              </a:rPr>
              <a:t>. </a:t>
            </a:r>
          </a:p>
          <a:p>
            <a:pPr algn="just"/>
            <a:endParaRPr lang="it-IT" dirty="0">
              <a:latin typeface="Arial" panose="020B0604020202020204" pitchFamily="34" charset="0"/>
              <a:cs typeface="Arial" panose="020B0604020202020204" pitchFamily="34" charset="0"/>
              <a:sym typeface="Wingdings" panose="05000000000000000000" pitchFamily="2" charset="2"/>
            </a:endParaRPr>
          </a:p>
          <a:p>
            <a:pPr algn="just"/>
            <a:endParaRPr lang="it-IT" dirty="0">
              <a:latin typeface="Arial" panose="020B0604020202020204" pitchFamily="34" charset="0"/>
              <a:cs typeface="Arial" panose="020B0604020202020204" pitchFamily="34" charset="0"/>
              <a:sym typeface="Wingdings" panose="05000000000000000000" pitchFamily="2" charset="2"/>
            </a:endParaRPr>
          </a:p>
          <a:p>
            <a:pPr algn="just"/>
            <a:r>
              <a:rPr lang="it-IT" b="1" dirty="0">
                <a:latin typeface="Arial" panose="020B0604020202020204" pitchFamily="34" charset="0"/>
                <a:cs typeface="Arial" panose="020B0604020202020204" pitchFamily="34" charset="0"/>
              </a:rPr>
              <a:t>D: Gli enti sportivi dilettantistici possono utilizzare il contratto di collaborazione occasionale autonoma (articolo 2222 del codice civile)?</a:t>
            </a:r>
          </a:p>
          <a:p>
            <a:pPr algn="just"/>
            <a:r>
              <a:rPr lang="it-IT" b="1" dirty="0">
                <a:latin typeface="Arial" panose="020B0604020202020204" pitchFamily="34" charset="0"/>
                <a:cs typeface="Arial" panose="020B0604020202020204" pitchFamily="34" charset="0"/>
              </a:rPr>
              <a:t>R</a:t>
            </a:r>
            <a:r>
              <a:rPr lang="it-IT" dirty="0">
                <a:latin typeface="Arial" panose="020B0604020202020204" pitchFamily="34" charset="0"/>
                <a:cs typeface="Arial" panose="020B0604020202020204" pitchFamily="34" charset="0"/>
              </a:rPr>
              <a:t>: Non è vietato il ricorso alla prestazione occasionale con ritenuta d’acconto del 20%, purché siano rispettati i vincoli di indipendenza, i limiti temporali previsti per questa tipologia di collaborazione e che ne sia data tempestiva comunicazione agli enti preposti (portale del Ministero del Lavoro).</a:t>
            </a:r>
          </a:p>
          <a:p>
            <a:pPr algn="just"/>
            <a:r>
              <a:rPr lang="it-IT" u="sng" dirty="0">
                <a:latin typeface="Arial" panose="020B0604020202020204" pitchFamily="34" charset="0"/>
                <a:cs typeface="Arial" panose="020B0604020202020204" pitchFamily="34" charset="0"/>
              </a:rPr>
              <a:t>Attenzione:</a:t>
            </a:r>
            <a:r>
              <a:rPr lang="it-IT" dirty="0">
                <a:latin typeface="Arial" panose="020B0604020202020204" pitchFamily="34" charset="0"/>
                <a:cs typeface="Arial" panose="020B0604020202020204" pitchFamily="34" charset="0"/>
              </a:rPr>
              <a:t> si mette in evidenza che al superamento della soglia di Euro 5.000 saranno dovuti i contributi a titolo di gestione separata con le ordinarie aliquote.</a:t>
            </a:r>
          </a:p>
          <a:p>
            <a:pPr algn="just"/>
            <a:endParaRPr lang="it-IT" dirty="0">
              <a:latin typeface="Arial" panose="020B0604020202020204" pitchFamily="34" charset="0"/>
              <a:cs typeface="Arial" panose="020B0604020202020204" pitchFamily="34" charset="0"/>
              <a:sym typeface="Wingdings" panose="05000000000000000000" pitchFamily="2" charset="2"/>
            </a:endParaRPr>
          </a:p>
          <a:p>
            <a:pPr algn="just"/>
            <a:endParaRPr lang="it-IT" dirty="0">
              <a:latin typeface="Arial" panose="020B0604020202020204" pitchFamily="34" charset="0"/>
              <a:cs typeface="Arial" panose="020B0604020202020204" pitchFamily="34" charset="0"/>
            </a:endParaRPr>
          </a:p>
        </p:txBody>
      </p:sp>
      <p:sp>
        <p:nvSpPr>
          <p:cNvPr id="2" name="CasellaDiTesto 1">
            <a:extLst>
              <a:ext uri="{FF2B5EF4-FFF2-40B4-BE49-F238E27FC236}">
                <a16:creationId xmlns:a16="http://schemas.microsoft.com/office/drawing/2014/main" id="{CD4E65F2-8E60-66C1-8078-F80B468303E0}"/>
              </a:ext>
            </a:extLst>
          </p:cNvPr>
          <p:cNvSpPr txBox="1"/>
          <p:nvPr/>
        </p:nvSpPr>
        <p:spPr>
          <a:xfrm>
            <a:off x="330200" y="341144"/>
            <a:ext cx="4051300" cy="400110"/>
          </a:xfrm>
          <a:prstGeom prst="rect">
            <a:avLst/>
          </a:prstGeom>
          <a:noFill/>
          <a:ln>
            <a:noFill/>
          </a:ln>
        </p:spPr>
        <p:txBody>
          <a:bodyPr wrap="square" rtlCol="0">
            <a:spAutoFit/>
          </a:bodyPr>
          <a:lstStyle/>
          <a:p>
            <a:r>
              <a:rPr lang="it-IT" sz="2000" b="1" dirty="0">
                <a:latin typeface="Arial" charset="0"/>
                <a:ea typeface="Arial" charset="0"/>
                <a:cs typeface="Arial" charset="0"/>
              </a:rPr>
              <a:t>FAQ – LAVORO SPORTIVO</a:t>
            </a:r>
          </a:p>
        </p:txBody>
      </p:sp>
      <p:pic>
        <p:nvPicPr>
          <p:cNvPr id="3" name="Immagine 2">
            <a:extLst>
              <a:ext uri="{FF2B5EF4-FFF2-40B4-BE49-F238E27FC236}">
                <a16:creationId xmlns:a16="http://schemas.microsoft.com/office/drawing/2014/main" id="{7619F627-7DB2-F3AD-2339-C68DED7FE39A}"/>
              </a:ext>
            </a:extLst>
          </p:cNvPr>
          <p:cNvPicPr>
            <a:picLocks noChangeAspect="1"/>
          </p:cNvPicPr>
          <p:nvPr/>
        </p:nvPicPr>
        <p:blipFill>
          <a:blip r:embed="rId3"/>
          <a:stretch>
            <a:fillRect/>
          </a:stretch>
        </p:blipFill>
        <p:spPr>
          <a:xfrm>
            <a:off x="7106478" y="19878"/>
            <a:ext cx="2017643" cy="910400"/>
          </a:xfrm>
          <a:prstGeom prst="rect">
            <a:avLst/>
          </a:prstGeom>
        </p:spPr>
      </p:pic>
    </p:spTree>
    <p:extLst>
      <p:ext uri="{BB962C8B-B14F-4D97-AF65-F5344CB8AC3E}">
        <p14:creationId xmlns:p14="http://schemas.microsoft.com/office/powerpoint/2010/main" val="19977926"/>
      </p:ext>
    </p:extLst>
  </p:cSld>
  <p:clrMapOvr>
    <a:masterClrMapping/>
  </p:clrMapOvr>
</p:sld>
</file>

<file path=ppt/theme/theme1.xml><?xml version="1.0" encoding="utf-8"?>
<a:theme xmlns:a="http://schemas.openxmlformats.org/drawingml/2006/main" name="Tema di Office">
  <a:themeElements>
    <a:clrScheme name="Tema di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i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848</TotalTime>
  <Words>2718</Words>
  <Application>Microsoft Office PowerPoint</Application>
  <PresentationFormat>Presentazione su schermo (4:3)</PresentationFormat>
  <Paragraphs>182</Paragraphs>
  <Slides>18</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18</vt:i4>
      </vt:variant>
    </vt:vector>
  </HeadingPairs>
  <TitlesOfParts>
    <vt:vector size="22" baseType="lpstr">
      <vt:lpstr>Arial</vt:lpstr>
      <vt:lpstr>Calibri</vt:lpstr>
      <vt:lpstr>Calibri Light</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Utente di Microsoft Office</dc:creator>
  <cp:lastModifiedBy>Matteo Piazza</cp:lastModifiedBy>
  <cp:revision>71</cp:revision>
  <dcterms:created xsi:type="dcterms:W3CDTF">2021-01-21T14:51:49Z</dcterms:created>
  <dcterms:modified xsi:type="dcterms:W3CDTF">2023-07-13T08:46:05Z</dcterms:modified>
</cp:coreProperties>
</file>